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3" r:id="rId3"/>
  </p:sldMasterIdLst>
  <p:notesMasterIdLst>
    <p:notesMasterId r:id="rId34"/>
  </p:notesMasterIdLst>
  <p:handoutMasterIdLst>
    <p:handoutMasterId r:id="rId35"/>
  </p:handoutMasterIdLst>
  <p:sldIdLst>
    <p:sldId id="256" r:id="rId4"/>
    <p:sldId id="258" r:id="rId5"/>
    <p:sldId id="263" r:id="rId6"/>
    <p:sldId id="264" r:id="rId7"/>
    <p:sldId id="265" r:id="rId8"/>
    <p:sldId id="291" r:id="rId9"/>
    <p:sldId id="266" r:id="rId10"/>
    <p:sldId id="267" r:id="rId11"/>
    <p:sldId id="268" r:id="rId12"/>
    <p:sldId id="269" r:id="rId13"/>
    <p:sldId id="270" r:id="rId14"/>
    <p:sldId id="271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90" r:id="rId26"/>
    <p:sldId id="283" r:id="rId27"/>
    <p:sldId id="284" r:id="rId28"/>
    <p:sldId id="285" r:id="rId29"/>
    <p:sldId id="286" r:id="rId30"/>
    <p:sldId id="287" r:id="rId31"/>
    <p:sldId id="289" r:id="rId32"/>
    <p:sldId id="261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2AFBA"/>
    <a:srgbClr val="027B8A"/>
    <a:srgbClr val="4E868E"/>
    <a:srgbClr val="EE7623"/>
    <a:srgbClr val="D74127"/>
    <a:srgbClr val="6CA442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8" autoAdjust="0"/>
    <p:restoredTop sz="94660"/>
  </p:normalViewPr>
  <p:slideViewPr>
    <p:cSldViewPr snapToGrid="0">
      <p:cViewPr varScale="1">
        <p:scale>
          <a:sx n="60" d="100"/>
          <a:sy n="60" d="100"/>
        </p:scale>
        <p:origin x="269" y="43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238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0698D7-612B-4EE3-93BF-FCBE30656CF9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71EBBA-CDCA-45CB-841A-29B8A6002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5494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FD09CE-35E0-473C-B3F0-431285573934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C255D0-F069-4861-A2E6-0C8F79C85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527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F31C9-D519-4C10-8356-D06B824E5F68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517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701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5F5F5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5F5F5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03C1FD-A77D-CB46-AE60-4FAFA7905E08}" type="slidenum">
              <a:rPr lang="en-US">
                <a:solidFill>
                  <a:srgbClr val="5F5F5F"/>
                </a:solidFill>
              </a:rPr>
              <a:pPr/>
              <a:t>‹#›</a:t>
            </a:fld>
            <a:endParaRPr lang="en-US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463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40000" y="2819401"/>
            <a:ext cx="4419600" cy="3306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62800" y="2819401"/>
            <a:ext cx="4419600" cy="3306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5F5F5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5F5F5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212443-B924-D440-B271-EAFCBC3E6206}" type="slidenum">
              <a:rPr lang="en-US">
                <a:solidFill>
                  <a:srgbClr val="5F5F5F"/>
                </a:solidFill>
              </a:rPr>
              <a:pPr/>
              <a:t>‹#›</a:t>
            </a:fld>
            <a:endParaRPr lang="en-US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1737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5F5F5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5F5F5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88423B-D3CF-0D4B-ABDF-D87AFAB7FDA1}" type="slidenum">
              <a:rPr lang="en-US">
                <a:solidFill>
                  <a:srgbClr val="5F5F5F"/>
                </a:solidFill>
              </a:rPr>
              <a:pPr/>
              <a:t>‹#›</a:t>
            </a:fld>
            <a:endParaRPr lang="en-US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7491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5F5F5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5F5F5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E914CA-5D41-E345-A8AA-9CDF339C393A}" type="slidenum">
              <a:rPr lang="en-US">
                <a:solidFill>
                  <a:srgbClr val="5F5F5F"/>
                </a:solidFill>
              </a:rPr>
              <a:pPr/>
              <a:t>‹#›</a:t>
            </a:fld>
            <a:endParaRPr lang="en-US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2159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5F5F5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5F5F5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45E661-624C-DB42-BD08-6CF77D92F85A}" type="slidenum">
              <a:rPr lang="en-US">
                <a:solidFill>
                  <a:srgbClr val="5F5F5F"/>
                </a:solidFill>
              </a:rPr>
              <a:pPr/>
              <a:t>‹#›</a:t>
            </a:fld>
            <a:endParaRPr lang="en-US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3740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5F5F5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5F5F5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2BAAD9-D714-3841-B7C4-386323264B45}" type="slidenum">
              <a:rPr lang="en-US">
                <a:solidFill>
                  <a:srgbClr val="5F5F5F"/>
                </a:solidFill>
              </a:rPr>
              <a:pPr/>
              <a:t>‹#›</a:t>
            </a:fld>
            <a:endParaRPr lang="en-US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8295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5F5F5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5F5F5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3D91CA-ECD3-FA4D-9CE5-870F5432C840}" type="slidenum">
              <a:rPr lang="en-US">
                <a:solidFill>
                  <a:srgbClr val="5F5F5F"/>
                </a:solidFill>
              </a:rPr>
              <a:pPr/>
              <a:t>‹#›</a:t>
            </a:fld>
            <a:endParaRPr lang="en-US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4757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5F5F5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5F5F5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38BF46-9CD5-794E-BAF2-3E9CC2D40493}" type="slidenum">
              <a:rPr lang="en-US">
                <a:solidFill>
                  <a:srgbClr val="5F5F5F"/>
                </a:solidFill>
              </a:rPr>
              <a:pPr/>
              <a:t>‹#›</a:t>
            </a:fld>
            <a:endParaRPr lang="en-US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515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21800" y="1676401"/>
            <a:ext cx="2260600" cy="4449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1676401"/>
            <a:ext cx="6578600" cy="4449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5F5F5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5F5F5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22898B-E27A-7044-A0ED-B78A324DA0E8}" type="slidenum">
              <a:rPr lang="en-US">
                <a:solidFill>
                  <a:srgbClr val="5F5F5F"/>
                </a:solidFill>
              </a:rPr>
              <a:pPr/>
              <a:t>‹#›</a:t>
            </a:fld>
            <a:endParaRPr lang="en-US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51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381878-9C62-424A-9313-05B8241E097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817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88972" y="1122363"/>
            <a:ext cx="6107775" cy="3449636"/>
          </a:xfrm>
        </p:spPr>
        <p:txBody>
          <a:bodyPr anchor="ctr">
            <a:normAutofit/>
          </a:bodyPr>
          <a:lstStyle>
            <a:lvl1pPr algn="l">
              <a:defRPr sz="4800"/>
            </a:lvl1pPr>
          </a:lstStyle>
          <a:p>
            <a:r>
              <a:rPr lang="en-US" dirty="0" smtClean="0"/>
              <a:t>Click to add workshop session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88972" y="4578081"/>
            <a:ext cx="6107775" cy="969961"/>
          </a:xfrm>
        </p:spPr>
        <p:txBody>
          <a:bodyPr/>
          <a:lstStyle>
            <a:lvl1pPr marL="0" indent="0" algn="l">
              <a:buNone/>
              <a:defRPr sz="24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add presenter’s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6133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CE27A6-BD2E-E94E-B538-E3DFC063A3E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0165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015B41-EDFB-AE4A-AE18-645AC160DDC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0030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36800" y="2819400"/>
            <a:ext cx="4622800" cy="3124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62800" y="2819400"/>
            <a:ext cx="4622800" cy="3124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F1BFD1-0366-9948-9D3C-7E96C1BD21F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3431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27CFD5-17F5-DB4A-AC5D-E8CCAF46C1C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3409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C2AB32-059A-0341-977D-AE431388DD1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5639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5845EF-7332-7E4A-BFCB-15DAA6EDE5D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4528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0524FD-0A2F-1841-A475-D8F7427454F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4306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9473F4-4588-F84B-B1FD-4DE942F71F1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3982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4848F1-A355-D74F-8242-6D4BFD41C8E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0687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3400" y="1676400"/>
            <a:ext cx="2362200" cy="4267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36800" y="1676400"/>
            <a:ext cx="6883400" cy="4267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36392C-76F6-9344-9996-7EC9BAA7E3C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359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eal Insid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986937"/>
          </a:xfrm>
        </p:spPr>
        <p:txBody>
          <a:bodyPr>
            <a:normAutofit/>
          </a:bodyPr>
          <a:lstStyle>
            <a:lvl1pPr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add headline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2155"/>
            <a:ext cx="10515600" cy="4130826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362445"/>
            <a:ext cx="10515600" cy="0"/>
          </a:xfrm>
          <a:prstGeom prst="line">
            <a:avLst/>
          </a:prstGeom>
          <a:ln>
            <a:solidFill>
              <a:srgbClr val="62AF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85875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eal Inside Slide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997320"/>
          </a:xfrm>
        </p:spPr>
        <p:txBody>
          <a:bodyPr>
            <a:normAutofit/>
          </a:bodyPr>
          <a:lstStyle>
            <a:lvl1pPr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add headline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00814"/>
            <a:ext cx="5181600" cy="4152714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814"/>
            <a:ext cx="5181600" cy="4152714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838200" y="1362445"/>
            <a:ext cx="10515600" cy="0"/>
          </a:xfrm>
          <a:prstGeom prst="line">
            <a:avLst/>
          </a:prstGeom>
          <a:ln>
            <a:solidFill>
              <a:srgbClr val="62AF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835778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eal Inside Slide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6172200" y="1600200"/>
            <a:ext cx="5181600" cy="41529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997320"/>
          </a:xfrm>
        </p:spPr>
        <p:txBody>
          <a:bodyPr>
            <a:normAutofit/>
          </a:bodyPr>
          <a:lstStyle>
            <a:lvl1pPr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add headline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00814"/>
            <a:ext cx="5181600" cy="4152714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838200" y="1362445"/>
            <a:ext cx="10515600" cy="0"/>
          </a:xfrm>
          <a:prstGeom prst="line">
            <a:avLst/>
          </a:prstGeom>
          <a:ln>
            <a:solidFill>
              <a:srgbClr val="62AF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9118102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l Inside Slide Fu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41325" y="411163"/>
            <a:ext cx="11271250" cy="5311775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61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88972" y="1122363"/>
            <a:ext cx="6107775" cy="3449636"/>
          </a:xfrm>
        </p:spPr>
        <p:txBody>
          <a:bodyPr anchor="ctr">
            <a:normAutofit/>
          </a:bodyPr>
          <a:lstStyle>
            <a:lvl1pPr algn="l">
              <a:defRPr sz="4800" baseline="0"/>
            </a:lvl1pPr>
          </a:lstStyle>
          <a:p>
            <a:r>
              <a:rPr lang="en-US" dirty="0" smtClean="0"/>
              <a:t>Click to add your name and contact information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88972" y="4578081"/>
            <a:ext cx="6107775" cy="969961"/>
          </a:xfrm>
        </p:spPr>
        <p:txBody>
          <a:bodyPr/>
          <a:lstStyle>
            <a:lvl1pPr marL="0" indent="0" algn="l">
              <a:buNone/>
              <a:defRPr sz="24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add your Twitter handle and email address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222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56000" y="381001"/>
            <a:ext cx="84328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56000" y="1981200"/>
            <a:ext cx="8432800" cy="6858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5F5F5F"/>
              </a:solidFill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5F5F5F"/>
              </a:solidFill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C79F119-C05A-FD45-AC57-D8AE18FD01BF}" type="slidenum">
              <a:rPr lang="en-US">
                <a:solidFill>
                  <a:srgbClr val="5F5F5F"/>
                </a:solidFill>
              </a:rPr>
              <a:pPr/>
              <a:t>‹#›</a:t>
            </a:fld>
            <a:endParaRPr lang="en-US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36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5F5F5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5F5F5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47642C-B7E4-394A-96F6-B715C3177D3B}" type="slidenum">
              <a:rPr lang="en-US">
                <a:solidFill>
                  <a:srgbClr val="5F5F5F"/>
                </a:solidFill>
              </a:rPr>
              <a:pPr/>
              <a:t>‹#›</a:t>
            </a:fld>
            <a:endParaRPr lang="en-US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794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973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600814"/>
            <a:ext cx="10515600" cy="4416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362445"/>
            <a:ext cx="10515600" cy="0"/>
          </a:xfrm>
          <a:prstGeom prst="line">
            <a:avLst/>
          </a:prstGeom>
          <a:ln>
            <a:solidFill>
              <a:srgbClr val="62AF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482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0" r:id="rId3"/>
    <p:sldLayoutId id="2147483652" r:id="rId4"/>
    <p:sldLayoutId id="2147483660" r:id="rId5"/>
    <p:sldLayoutId id="2147483655" r:id="rId6"/>
    <p:sldLayoutId id="2147483659" r:id="rId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40000" y="1676400"/>
            <a:ext cx="9042400" cy="96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40000" y="2819401"/>
            <a:ext cx="9042400" cy="3306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5F5F5F"/>
              </a:solidFill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5F5F5F"/>
              </a:solidFill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A3B211-5100-7548-895C-F2F84A8E5838}" type="slidenum">
              <a:rPr lang="en-US">
                <a:solidFill>
                  <a:srgbClr val="5F5F5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911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charset="0"/>
          <a:ea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charset="0"/>
          <a:ea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charset="0"/>
          <a:ea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charset="0"/>
          <a:ea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36800" y="1676400"/>
            <a:ext cx="944880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36800" y="2819400"/>
            <a:ext cx="94488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A8FB1E5-9C8D-F940-A595-5D40AE0C19AF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39858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charset="0"/>
          <a:ea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charset="0"/>
          <a:ea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charset="0"/>
          <a:ea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../../Videos/Computer%20Science%20Engineering-HD.mp4" TargetMode="External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../../Videos/PLTW%20Texas.mp4" TargetMode="Externa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8325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SCE_logo_Stacked_Maroon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03" r="-3903"/>
          <a:stretch>
            <a:fillRect/>
          </a:stretch>
        </p:blipFill>
        <p:spPr>
          <a:xfrm>
            <a:off x="2971800" y="2438401"/>
            <a:ext cx="7239000" cy="3687763"/>
          </a:xfrm>
        </p:spPr>
      </p:pic>
      <p:pic>
        <p:nvPicPr>
          <p:cNvPr id="5" name="Content Placeholder 3" descr="SRL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5408" b="-25408"/>
          <a:stretch>
            <a:fillRect/>
          </a:stretch>
        </p:blipFill>
        <p:spPr bwMode="auto">
          <a:xfrm>
            <a:off x="3200400" y="990600"/>
            <a:ext cx="7086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325" y="5918200"/>
            <a:ext cx="142875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895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990600"/>
            <a:ext cx="7391400" cy="884238"/>
          </a:xfrm>
        </p:spPr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TAMU Computer Science &amp; Engineering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0" y="2286000"/>
            <a:ext cx="7086600" cy="3124200"/>
          </a:xfrm>
        </p:spPr>
        <p:txBody>
          <a:bodyPr/>
          <a:lstStyle/>
          <a:p>
            <a:pPr>
              <a:buFont typeface="Wingdings" charset="2"/>
              <a:buChar char="Ø"/>
            </a:pPr>
            <a:r>
              <a:rPr lang="en-US" dirty="0" smtClean="0"/>
              <a:t>Dr. Tracy Hammond</a:t>
            </a:r>
          </a:p>
          <a:p>
            <a:pPr lvl="1">
              <a:buFont typeface="Wingdings" charset="2"/>
              <a:buChar char="Ø"/>
            </a:pPr>
            <a:r>
              <a:rPr lang="en-US" dirty="0" smtClean="0"/>
              <a:t>Columbia/MIT</a:t>
            </a:r>
          </a:p>
          <a:p>
            <a:pPr lvl="1">
              <a:buFont typeface="Wingdings" charset="2"/>
              <a:buChar char="Ø"/>
            </a:pPr>
            <a:r>
              <a:rPr lang="en-US" dirty="0" smtClean="0"/>
              <a:t>Anthropology/Math/Physics</a:t>
            </a:r>
          </a:p>
          <a:p>
            <a:pPr lvl="1">
              <a:buFont typeface="Wingdings" charset="2"/>
              <a:buChar char="Ø"/>
            </a:pPr>
            <a:r>
              <a:rPr lang="en-US" dirty="0" smtClean="0"/>
              <a:t>Finance Technology/EECS</a:t>
            </a:r>
          </a:p>
          <a:p>
            <a:pPr lvl="1">
              <a:buFont typeface="Wingdings" charset="2"/>
              <a:buChar char="Ø"/>
            </a:pPr>
            <a:r>
              <a:rPr lang="en-US" dirty="0" err="1" smtClean="0"/>
              <a:t>CompSci</a:t>
            </a:r>
            <a:r>
              <a:rPr lang="en-US" dirty="0" smtClean="0"/>
              <a:t> Artificial Intelligence Lab</a:t>
            </a:r>
          </a:p>
          <a:p>
            <a:pPr>
              <a:buFont typeface="Wingdings" charset="2"/>
              <a:buChar char="Ø"/>
            </a:pPr>
            <a:r>
              <a:rPr lang="en-US" dirty="0" smtClean="0"/>
              <a:t>Passion for computer simulation of human activity.</a:t>
            </a:r>
          </a:p>
          <a:p>
            <a:pPr>
              <a:buFont typeface="Wingdings" charset="2"/>
              <a:buChar char="Ø"/>
            </a:pPr>
            <a:r>
              <a:rPr lang="en-US" dirty="0" smtClean="0">
                <a:hlinkClick r:id="rId2" action="ppaction://hlinkfile"/>
              </a:rPr>
              <a:t>TAMU </a:t>
            </a:r>
            <a:r>
              <a:rPr lang="en-US" dirty="0" err="1" smtClean="0">
                <a:hlinkClick r:id="rId2" action="ppaction://hlinkfile"/>
              </a:rPr>
              <a:t>CompSci</a:t>
            </a:r>
            <a:r>
              <a:rPr lang="en-US" dirty="0" smtClean="0">
                <a:hlinkClick r:id="rId2" action="ppaction://hlinkfile"/>
              </a:rPr>
              <a:t> Video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225" y="5943600"/>
            <a:ext cx="142875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179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14800" y="2743201"/>
            <a:ext cx="6324600" cy="1470025"/>
          </a:xfrm>
        </p:spPr>
        <p:txBody>
          <a:bodyPr/>
          <a:lstStyle/>
          <a:p>
            <a:r>
              <a:rPr lang="en-US" sz="7200" dirty="0">
                <a:solidFill>
                  <a:schemeClr val="accent5"/>
                </a:solidFill>
              </a:rPr>
              <a:t>MECHANIX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125" y="5943600"/>
            <a:ext cx="142875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398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457200"/>
            <a:ext cx="7086600" cy="884238"/>
          </a:xfrm>
        </p:spPr>
        <p:txBody>
          <a:bodyPr/>
          <a:lstStyle/>
          <a:p>
            <a:r>
              <a:rPr lang="en-US" dirty="0" err="1" smtClean="0"/>
              <a:t>Mechanix</a:t>
            </a:r>
            <a:r>
              <a:rPr lang="en-US" dirty="0" smtClean="0"/>
              <a:t> Relevancy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0" y="1981200"/>
            <a:ext cx="7086600" cy="3124200"/>
          </a:xfrm>
        </p:spPr>
        <p:txBody>
          <a:bodyPr/>
          <a:lstStyle/>
          <a:p>
            <a:pPr>
              <a:buFont typeface="Wingdings" charset="2"/>
              <a:buChar char="Ø"/>
            </a:pPr>
            <a:r>
              <a:rPr lang="en-US" dirty="0" smtClean="0"/>
              <a:t>Truss analysis is a key concept in PLTW Principles of Engineering.</a:t>
            </a:r>
          </a:p>
          <a:p>
            <a:pPr>
              <a:buFont typeface="Wingdings" charset="2"/>
              <a:buChar char="Ø"/>
            </a:pPr>
            <a:r>
              <a:rPr lang="en-US" dirty="0" smtClean="0"/>
              <a:t>A driver for development of </a:t>
            </a:r>
            <a:r>
              <a:rPr lang="en-US" dirty="0" err="1" smtClean="0"/>
              <a:t>Mechanix</a:t>
            </a:r>
            <a:r>
              <a:rPr lang="en-US" dirty="0" smtClean="0"/>
              <a:t> was a need for support in first year college engineering courses.</a:t>
            </a:r>
          </a:p>
          <a:p>
            <a:pPr>
              <a:buFont typeface="Wingdings" charset="2"/>
              <a:buChar char="Ø"/>
            </a:pPr>
            <a:r>
              <a:rPr lang="en-US" dirty="0" smtClean="0"/>
              <a:t>Truss analysis has a feedback heavy learning cycle, rarely yes/no.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025" y="5829300"/>
            <a:ext cx="142875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457200"/>
            <a:ext cx="7086600" cy="884238"/>
          </a:xfrm>
        </p:spPr>
        <p:txBody>
          <a:bodyPr/>
          <a:lstStyle/>
          <a:p>
            <a:r>
              <a:rPr lang="en-US" dirty="0" err="1" smtClean="0"/>
              <a:t>Mechanix</a:t>
            </a:r>
            <a:r>
              <a:rPr lang="en-US" dirty="0" smtClean="0"/>
              <a:t> Relevancy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0" y="1828800"/>
            <a:ext cx="7086600" cy="4572000"/>
          </a:xfrm>
        </p:spPr>
        <p:txBody>
          <a:bodyPr/>
          <a:lstStyle/>
          <a:p>
            <a:pPr>
              <a:buFont typeface="Wingdings" charset="2"/>
              <a:buChar char="Ø"/>
            </a:pPr>
            <a:r>
              <a:rPr lang="en-US" dirty="0" smtClean="0"/>
              <a:t>This past </a:t>
            </a:r>
            <a:r>
              <a:rPr lang="en-US" dirty="0" smtClean="0"/>
              <a:t>summer two </a:t>
            </a:r>
            <a:r>
              <a:rPr lang="en-US" dirty="0" smtClean="0"/>
              <a:t>High School Physics teachers </a:t>
            </a:r>
            <a:r>
              <a:rPr lang="en-US" dirty="0" smtClean="0"/>
              <a:t>and myself worked </a:t>
            </a:r>
            <a:r>
              <a:rPr lang="en-US" dirty="0" smtClean="0"/>
              <a:t>with the TAMU SRL to tune Mechanix to support vector and free-body diagram analysis.</a:t>
            </a:r>
          </a:p>
          <a:p>
            <a:pPr>
              <a:buFont typeface="Wingdings" charset="2"/>
              <a:buChar char="Ø"/>
            </a:pPr>
            <a:r>
              <a:rPr lang="en-US" dirty="0" smtClean="0"/>
              <a:t>We have all brought </a:t>
            </a:r>
            <a:r>
              <a:rPr lang="en-US" dirty="0" err="1" smtClean="0"/>
              <a:t>Mechanix</a:t>
            </a:r>
            <a:r>
              <a:rPr lang="en-US" dirty="0" smtClean="0"/>
              <a:t> into our classrooms and are providing feedback to SRL regarding our observations.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625" y="5880100"/>
            <a:ext cx="142875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315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xmlns:p14="http://schemas.microsoft.com/office/powerpoint/2010/main"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4200" y="1828800"/>
            <a:ext cx="7162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dirty="0">
                <a:solidFill>
                  <a:srgbClr val="FFFFFF"/>
                </a:solidFill>
              </a:rPr>
              <a:t>Before we begin digging through some details…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dirty="0">
                <a:solidFill>
                  <a:srgbClr val="FFFFFF"/>
                </a:solidFill>
              </a:rPr>
              <a:t>here are a few screen shots of MECHANIX in operation…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425" y="5994400"/>
            <a:ext cx="142875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360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exhanix screen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263" b="-9263"/>
          <a:stretch>
            <a:fillRect/>
          </a:stretch>
        </p:blipFill>
        <p:spPr>
          <a:xfrm>
            <a:off x="2057400" y="457200"/>
            <a:ext cx="8305800" cy="5943600"/>
          </a:xfr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425" y="5956300"/>
            <a:ext cx="142875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202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 descr="Mechanix Trus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426" r="-13426"/>
          <a:stretch>
            <a:fillRect/>
          </a:stretch>
        </p:blipFill>
        <p:spPr>
          <a:xfrm>
            <a:off x="1524000" y="228600"/>
            <a:ext cx="9144000" cy="617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825" y="5956300"/>
            <a:ext cx="142875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21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 descr="Mechanix tug-of-wa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331" r="-13331"/>
          <a:stretch>
            <a:fillRect/>
          </a:stretch>
        </p:blipFill>
        <p:spPr>
          <a:xfrm>
            <a:off x="1524000" y="381000"/>
            <a:ext cx="9144000" cy="6172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725" y="5943600"/>
            <a:ext cx="142875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836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rl logo 2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2544" r="-52544"/>
          <a:stretch>
            <a:fillRect/>
          </a:stretch>
        </p:blipFill>
        <p:spPr>
          <a:xfrm>
            <a:off x="2971800" y="3200401"/>
            <a:ext cx="7391400" cy="2925763"/>
          </a:xfrm>
        </p:spPr>
      </p:pic>
      <p:pic>
        <p:nvPicPr>
          <p:cNvPr id="5" name="Content Placeholder 3" descr="SRL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5408" b="-25408"/>
          <a:stretch>
            <a:fillRect/>
          </a:stretch>
        </p:blipFill>
        <p:spPr bwMode="auto">
          <a:xfrm>
            <a:off x="3276600" y="1524000"/>
            <a:ext cx="7086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925" y="5821364"/>
            <a:ext cx="142875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945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SRL Mechanix</a:t>
            </a:r>
            <a:br>
              <a:rPr lang="en-US" dirty="0" smtClean="0"/>
            </a:br>
            <a:r>
              <a:rPr lang="en-US" sz="2800" dirty="0" smtClean="0"/>
              <a:t>Session 072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Randy Brooks</a:t>
            </a:r>
          </a:p>
          <a:p>
            <a:r>
              <a:rPr lang="en-US" dirty="0" smtClean="0"/>
              <a:t>Randy_Brooks@lovejoyisd.net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7522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1219201"/>
            <a:ext cx="7162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dirty="0">
                <a:solidFill>
                  <a:srgbClr val="FFFFFF"/>
                </a:solidFill>
              </a:rPr>
              <a:t>And here is a brief example of </a:t>
            </a:r>
            <a:r>
              <a:rPr lang="en-US" sz="4800" dirty="0" err="1">
                <a:solidFill>
                  <a:srgbClr val="FFFFFF"/>
                </a:solidFill>
              </a:rPr>
              <a:t>Mechanix</a:t>
            </a:r>
            <a:r>
              <a:rPr lang="en-US" sz="4800" dirty="0">
                <a:solidFill>
                  <a:srgbClr val="FFFFFF"/>
                </a:solidFill>
              </a:rPr>
              <a:t> in action…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dirty="0">
                <a:solidFill>
                  <a:srgbClr val="FFFFFF"/>
                </a:solidFill>
              </a:rPr>
              <a:t>You will experience both the instructor and student views of a problem…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425" y="5743516"/>
            <a:ext cx="142875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669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533400"/>
            <a:ext cx="7086600" cy="884238"/>
          </a:xfrm>
        </p:spPr>
        <p:txBody>
          <a:bodyPr/>
          <a:lstStyle/>
          <a:p>
            <a:pPr algn="ctr"/>
            <a:r>
              <a:rPr lang="en-US" sz="4800" dirty="0" err="1">
                <a:solidFill>
                  <a:schemeClr val="accent5"/>
                </a:solidFill>
              </a:rPr>
              <a:t>Mechanix</a:t>
            </a:r>
            <a:r>
              <a:rPr lang="en-US" sz="4800" dirty="0">
                <a:solidFill>
                  <a:schemeClr val="accent5"/>
                </a:solidFill>
              </a:rPr>
              <a:t> in Action</a:t>
            </a:r>
          </a:p>
        </p:txBody>
      </p:sp>
      <p:pic>
        <p:nvPicPr>
          <p:cNvPr id="4" name="Content Placeholder 3" descr="Screen Shot 2016-02-11 at 4.34.58 PM.png">
            <a:hlinkClick r:id="rId2" action="ppaction://hlinkfile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0169" r="-80169"/>
          <a:stretch>
            <a:fillRect/>
          </a:stretch>
        </p:blipFill>
        <p:spPr>
          <a:xfrm>
            <a:off x="2286000" y="1828800"/>
            <a:ext cx="8077200" cy="411480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025" y="5943600"/>
            <a:ext cx="142875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41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457200"/>
            <a:ext cx="7086600" cy="884238"/>
          </a:xfrm>
        </p:spPr>
        <p:txBody>
          <a:bodyPr/>
          <a:lstStyle/>
          <a:p>
            <a:r>
              <a:rPr lang="en-US" dirty="0" smtClean="0"/>
              <a:t>MECHANIX BASICS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0" y="1828800"/>
            <a:ext cx="7086600" cy="4572000"/>
          </a:xfrm>
        </p:spPr>
        <p:txBody>
          <a:bodyPr/>
          <a:lstStyle/>
          <a:p>
            <a:pPr>
              <a:buFont typeface="Wingdings" charset="2"/>
              <a:buChar char="Ø"/>
            </a:pPr>
            <a:r>
              <a:rPr lang="en-US" dirty="0" smtClean="0"/>
              <a:t>Client-Server design such that student and instructor are always accessing the most recent version of the program.</a:t>
            </a:r>
          </a:p>
          <a:p>
            <a:pPr>
              <a:buFont typeface="Wingdings" charset="2"/>
              <a:buChar char="Ø"/>
            </a:pPr>
            <a:r>
              <a:rPr lang="en-US" dirty="0" smtClean="0"/>
              <a:t>Java Network Launch available on the </a:t>
            </a:r>
            <a:r>
              <a:rPr lang="en-US" dirty="0" err="1" smtClean="0"/>
              <a:t>Mechanix</a:t>
            </a:r>
            <a:r>
              <a:rPr lang="en-US" dirty="0" smtClean="0"/>
              <a:t> website establishes connectivity.</a:t>
            </a:r>
          </a:p>
          <a:p>
            <a:pPr>
              <a:buFont typeface="Wingdings" charset="2"/>
              <a:buChar char="Ø"/>
            </a:pPr>
            <a:r>
              <a:rPr lang="en-US" dirty="0" smtClean="0"/>
              <a:t>Public use is available, or the SRL can set-up classes with ID/PW.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625" y="5930900"/>
            <a:ext cx="142875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705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762000"/>
            <a:ext cx="10629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FFFF00"/>
                </a:solidFill>
              </a:rPr>
              <a:t>http://faculty.cse.tamu.edu/hammond/mechanix.php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425" y="5994400"/>
            <a:ext cx="142875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9250" y="1528762"/>
            <a:ext cx="8934450" cy="517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312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457200"/>
            <a:ext cx="7086600" cy="884238"/>
          </a:xfrm>
        </p:spPr>
        <p:txBody>
          <a:bodyPr/>
          <a:lstStyle/>
          <a:p>
            <a:r>
              <a:rPr lang="en-US" dirty="0" smtClean="0"/>
              <a:t>MECHANIX BASICS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0" y="1828800"/>
            <a:ext cx="7086600" cy="4572000"/>
          </a:xfrm>
        </p:spPr>
        <p:txBody>
          <a:bodyPr/>
          <a:lstStyle/>
          <a:p>
            <a:pPr>
              <a:buFont typeface="Wingdings" charset="2"/>
              <a:buChar char="Ø"/>
            </a:pPr>
            <a:r>
              <a:rPr lang="en-US" dirty="0" smtClean="0"/>
              <a:t>Instructor enters the question including a visual and sketches the solution in Mechanix.</a:t>
            </a:r>
          </a:p>
          <a:p>
            <a:pPr>
              <a:buFont typeface="Wingdings" charset="2"/>
              <a:buChar char="Ø"/>
            </a:pPr>
            <a:r>
              <a:rPr lang="en-US" dirty="0" smtClean="0"/>
              <a:t>Questions/Solutions may be designed in </a:t>
            </a:r>
            <a:r>
              <a:rPr lang="en-US" dirty="0" smtClean="0"/>
              <a:t>groups and </a:t>
            </a:r>
            <a:r>
              <a:rPr lang="en-US" dirty="0" smtClean="0"/>
              <a:t>reordered.</a:t>
            </a:r>
          </a:p>
          <a:p>
            <a:pPr>
              <a:buFont typeface="Wingdings" charset="2"/>
              <a:buChar char="Ø"/>
            </a:pPr>
            <a:r>
              <a:rPr lang="en-US" dirty="0" smtClean="0"/>
              <a:t>When </a:t>
            </a:r>
            <a:r>
              <a:rPr lang="en-US" dirty="0" smtClean="0"/>
              <a:t>complete, </a:t>
            </a:r>
            <a:r>
              <a:rPr lang="en-US" dirty="0" smtClean="0"/>
              <a:t>the </a:t>
            </a:r>
            <a:r>
              <a:rPr lang="en-US" dirty="0" smtClean="0"/>
              <a:t>instructor submits the </a:t>
            </a:r>
            <a:r>
              <a:rPr lang="en-US" dirty="0" smtClean="0"/>
              <a:t>problem set to be completed by the students.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125" y="5918200"/>
            <a:ext cx="142875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473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457200"/>
            <a:ext cx="7086600" cy="884238"/>
          </a:xfrm>
        </p:spPr>
        <p:txBody>
          <a:bodyPr/>
          <a:lstStyle/>
          <a:p>
            <a:r>
              <a:rPr lang="en-US" dirty="0" smtClean="0"/>
              <a:t>MECHANIX BASICS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0" y="1828800"/>
            <a:ext cx="7086600" cy="4572000"/>
          </a:xfrm>
        </p:spPr>
        <p:txBody>
          <a:bodyPr/>
          <a:lstStyle/>
          <a:p>
            <a:pPr>
              <a:buFont typeface="Wingdings" charset="2"/>
              <a:buChar char="Ø"/>
            </a:pPr>
            <a:r>
              <a:rPr lang="en-US" dirty="0" smtClean="0"/>
              <a:t>Students access the problem set released by the instructor and begin solving the question of their choice.  They do not have to be solved in order.</a:t>
            </a:r>
          </a:p>
          <a:p>
            <a:pPr>
              <a:buFont typeface="Wingdings" charset="2"/>
              <a:buChar char="Ø"/>
            </a:pPr>
            <a:r>
              <a:rPr lang="en-US" dirty="0" smtClean="0"/>
              <a:t>When a student is either satisfied with their solution, or stumped, they ask </a:t>
            </a:r>
            <a:r>
              <a:rPr lang="en-US" dirty="0" err="1" smtClean="0"/>
              <a:t>Mechanix</a:t>
            </a:r>
            <a:r>
              <a:rPr lang="en-US" dirty="0" smtClean="0"/>
              <a:t> to ‘Check?’ what they have sketched.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825" y="5994400"/>
            <a:ext cx="142875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140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xmlns:p14="http://schemas.microsoft.com/office/powerpoint/2010/main"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457200"/>
            <a:ext cx="7086600" cy="884238"/>
          </a:xfrm>
        </p:spPr>
        <p:txBody>
          <a:bodyPr/>
          <a:lstStyle/>
          <a:p>
            <a:r>
              <a:rPr lang="en-US" dirty="0" smtClean="0"/>
              <a:t>MECHANIX BASICS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0" y="1828800"/>
            <a:ext cx="7086600" cy="4572000"/>
          </a:xfrm>
        </p:spPr>
        <p:txBody>
          <a:bodyPr/>
          <a:lstStyle/>
          <a:p>
            <a:pPr>
              <a:buFont typeface="Wingdings" charset="2"/>
              <a:buChar char="Ø"/>
            </a:pPr>
            <a:r>
              <a:rPr lang="en-US" dirty="0" err="1" smtClean="0"/>
              <a:t>Mechanix</a:t>
            </a:r>
            <a:r>
              <a:rPr lang="en-US" dirty="0" smtClean="0"/>
              <a:t> then returns a green drop down bar containing  ‘Correct!’, or an orange bar containing dialogue as to what is missing or erroneous.</a:t>
            </a:r>
          </a:p>
          <a:p>
            <a:pPr>
              <a:buFont typeface="Wingdings" charset="2"/>
              <a:buChar char="Ø"/>
            </a:pPr>
            <a:r>
              <a:rPr lang="en-US" dirty="0" smtClean="0"/>
              <a:t>If no green bar, the student then addresses the issue and resubmits.  The cycle continues until green is received and the student moves on to another challenge.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5" y="5791200"/>
            <a:ext cx="142875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187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xmlns:p14="http://schemas.microsoft.com/office/powerpoint/2010/main"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457200"/>
            <a:ext cx="7086600" cy="884238"/>
          </a:xfrm>
        </p:spPr>
        <p:txBody>
          <a:bodyPr/>
          <a:lstStyle/>
          <a:p>
            <a:r>
              <a:rPr lang="en-US" dirty="0" smtClean="0"/>
              <a:t>MECHANIX BASICS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0" y="1828800"/>
            <a:ext cx="7086600" cy="4572000"/>
          </a:xfrm>
        </p:spPr>
        <p:txBody>
          <a:bodyPr/>
          <a:lstStyle/>
          <a:p>
            <a:pPr>
              <a:buFont typeface="Wingdings" charset="2"/>
              <a:buChar char="Ø"/>
            </a:pPr>
            <a:r>
              <a:rPr lang="en-US" dirty="0" smtClean="0"/>
              <a:t>Once students have tried to address the questions, the instructor can access data at the student level with several relevant metrics.</a:t>
            </a:r>
          </a:p>
          <a:p>
            <a:pPr lvl="1">
              <a:buFont typeface="Wingdings" charset="2"/>
              <a:buChar char="Ø"/>
            </a:pPr>
            <a:r>
              <a:rPr lang="en-US" dirty="0" smtClean="0"/>
              <a:t>Speed to solution.</a:t>
            </a:r>
          </a:p>
          <a:p>
            <a:pPr lvl="1">
              <a:buFont typeface="Wingdings" charset="2"/>
              <a:buChar char="Ø"/>
            </a:pPr>
            <a:r>
              <a:rPr lang="en-US" dirty="0" smtClean="0"/>
              <a:t>Number of submissions.</a:t>
            </a:r>
          </a:p>
          <a:p>
            <a:pPr lvl="1">
              <a:buFont typeface="Wingdings" charset="2"/>
              <a:buChar char="Ø"/>
            </a:pPr>
            <a:r>
              <a:rPr lang="en-US" dirty="0" smtClean="0"/>
              <a:t>Returned error log.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225" y="5791200"/>
            <a:ext cx="142875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372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xmlns:p14="http://schemas.microsoft.com/office/powerpoint/2010/main"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457200"/>
            <a:ext cx="7086600" cy="884238"/>
          </a:xfrm>
        </p:spPr>
        <p:txBody>
          <a:bodyPr/>
          <a:lstStyle/>
          <a:p>
            <a:r>
              <a:rPr lang="en-US" dirty="0" smtClean="0"/>
              <a:t>MECHANIX WRAP-UP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524000"/>
            <a:ext cx="8166100" cy="4572000"/>
          </a:xfrm>
        </p:spPr>
        <p:txBody>
          <a:bodyPr/>
          <a:lstStyle/>
          <a:p>
            <a:pPr>
              <a:buFont typeface="Wingdings" charset="2"/>
              <a:buChar char="Ø"/>
            </a:pPr>
            <a:r>
              <a:rPr lang="en-US" dirty="0" smtClean="0"/>
              <a:t>Enhancements </a:t>
            </a:r>
            <a:r>
              <a:rPr lang="en-US" dirty="0" smtClean="0"/>
              <a:t>are coming this semester.</a:t>
            </a:r>
            <a:endParaRPr lang="en-US" dirty="0" smtClean="0"/>
          </a:p>
          <a:p>
            <a:pPr>
              <a:buFont typeface="Wingdings" charset="2"/>
              <a:buChar char="Ø"/>
            </a:pPr>
            <a:r>
              <a:rPr lang="en-US" dirty="0" smtClean="0"/>
              <a:t>This tool is a </a:t>
            </a:r>
            <a:r>
              <a:rPr lang="en-US" dirty="0" smtClean="0"/>
              <a:t>tangible vision of an enhanced and effective online tutor.</a:t>
            </a:r>
          </a:p>
          <a:p>
            <a:pPr>
              <a:buFont typeface="Wingdings" charset="2"/>
              <a:buChar char="Ø"/>
            </a:pPr>
            <a:r>
              <a:rPr lang="en-US" dirty="0" smtClean="0"/>
              <a:t>Pen and Touch Technology.</a:t>
            </a:r>
          </a:p>
          <a:p>
            <a:pPr>
              <a:buFont typeface="Wingdings" charset="2"/>
              <a:buChar char="Ø"/>
            </a:pPr>
            <a:r>
              <a:rPr lang="en-US" dirty="0" smtClean="0"/>
              <a:t>NSF-funded project.</a:t>
            </a:r>
          </a:p>
          <a:p>
            <a:pPr>
              <a:buFont typeface="Wingdings" charset="2"/>
              <a:buChar char="Ø"/>
            </a:pPr>
            <a:r>
              <a:rPr lang="en-US" dirty="0" smtClean="0"/>
              <a:t>Myriad presentations in industry forums.</a:t>
            </a:r>
          </a:p>
          <a:p>
            <a:pPr>
              <a:buFont typeface="Wingdings" charset="2"/>
              <a:buChar char="Ø"/>
            </a:pPr>
            <a:r>
              <a:rPr lang="en-US" dirty="0" smtClean="0"/>
              <a:t>SRL focused on production of tools which mimic human activity and interaction.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525" y="5994400"/>
            <a:ext cx="142875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614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xmlns:p14="http://schemas.microsoft.com/office/powerpoint/2010/main"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2420937"/>
            <a:ext cx="7620000" cy="1470025"/>
          </a:xfrm>
        </p:spPr>
        <p:txBody>
          <a:bodyPr/>
          <a:lstStyle/>
          <a:p>
            <a:pPr algn="ctr"/>
            <a:r>
              <a:rPr lang="en-US" sz="8000" dirty="0">
                <a:solidFill>
                  <a:schemeClr val="accent5"/>
                </a:solidFill>
              </a:rPr>
              <a:t>MECHANIX</a:t>
            </a:r>
          </a:p>
        </p:txBody>
      </p:sp>
      <p:pic>
        <p:nvPicPr>
          <p:cNvPr id="4" name="Picture 3" descr="CSCE_logo_HWH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4800600"/>
            <a:ext cx="7620000" cy="1676400"/>
          </a:xfrm>
          <a:prstGeom prst="rect">
            <a:avLst/>
          </a:prstGeom>
        </p:spPr>
      </p:pic>
      <p:pic>
        <p:nvPicPr>
          <p:cNvPr id="6" name="Picture 5" descr="SRL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33400"/>
            <a:ext cx="7620000" cy="977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625" y="5867400"/>
            <a:ext cx="142875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780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52800" y="838201"/>
            <a:ext cx="7162800" cy="1470025"/>
          </a:xfrm>
        </p:spPr>
        <p:txBody>
          <a:bodyPr/>
          <a:lstStyle/>
          <a:p>
            <a:r>
              <a:rPr lang="en-US" sz="8000" dirty="0">
                <a:solidFill>
                  <a:schemeClr val="accent5"/>
                </a:solidFill>
              </a:rPr>
              <a:t>MECHANIX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60800" y="3581400"/>
            <a:ext cx="6660487" cy="17526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Randy Brooks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Lovejoy ISD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PLTW Summit 2016 – Session 072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March 21, 2016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425" y="5867400"/>
            <a:ext cx="142875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1560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Randy Brooks</a:t>
            </a:r>
            <a:br>
              <a:rPr lang="en-US" dirty="0" smtClean="0"/>
            </a:br>
            <a:r>
              <a:rPr lang="en-US" dirty="0" smtClean="0"/>
              <a:t>Lovejoy ISD</a:t>
            </a:r>
            <a:br>
              <a:rPr lang="en-US" dirty="0" smtClean="0"/>
            </a:br>
            <a:r>
              <a:rPr lang="en-US" dirty="0" smtClean="0"/>
              <a:t>Lucas, Texas</a:t>
            </a:r>
            <a:br>
              <a:rPr lang="en-US" dirty="0" smtClean="0"/>
            </a:br>
            <a:r>
              <a:rPr lang="en-US" dirty="0" smtClean="0"/>
              <a:t>(near Dallas)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Twitter – Randy </a:t>
            </a:r>
            <a:r>
              <a:rPr lang="en-US" dirty="0" err="1" smtClean="0"/>
              <a:t>Brooks@MathFella</a:t>
            </a:r>
            <a:endParaRPr lang="en-US" dirty="0" smtClean="0"/>
          </a:p>
          <a:p>
            <a:r>
              <a:rPr lang="en-US" dirty="0" smtClean="0"/>
              <a:t>Randy_Brooks@lovejoyisd.net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67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685800"/>
            <a:ext cx="7086600" cy="884238"/>
          </a:xfrm>
        </p:spPr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MECHANIX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4200" y="1981200"/>
            <a:ext cx="7086600" cy="3124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Sketch-based online tutorial supporting truss, vector, and free-body diagram analysis which provides constructive feedback to students and student-level metrics to instructors, anytime, anywhere.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025" y="5854700"/>
            <a:ext cx="142875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646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609600"/>
            <a:ext cx="7086600" cy="884238"/>
          </a:xfrm>
        </p:spPr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Randy Brooks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0" y="1752600"/>
            <a:ext cx="7086600" cy="3124200"/>
          </a:xfrm>
        </p:spPr>
        <p:txBody>
          <a:bodyPr/>
          <a:lstStyle/>
          <a:p>
            <a:r>
              <a:rPr lang="en-US" dirty="0" smtClean="0"/>
              <a:t>23 years in Telecom</a:t>
            </a:r>
          </a:p>
          <a:p>
            <a:r>
              <a:rPr lang="en-US" dirty="0" smtClean="0"/>
              <a:t>6</a:t>
            </a:r>
            <a:r>
              <a:rPr lang="en-US" baseline="30000" dirty="0" smtClean="0"/>
              <a:t>th</a:t>
            </a:r>
            <a:r>
              <a:rPr lang="en-US" dirty="0" smtClean="0"/>
              <a:t> year at Lovejoy High</a:t>
            </a:r>
          </a:p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year in PLTW – </a:t>
            </a:r>
            <a:r>
              <a:rPr lang="en-US" dirty="0" err="1" smtClean="0"/>
              <a:t>PoE</a:t>
            </a:r>
            <a:endParaRPr lang="en-US" dirty="0" smtClean="0"/>
          </a:p>
          <a:p>
            <a:r>
              <a:rPr lang="en-US" dirty="0" smtClean="0"/>
              <a:t>Vision for quality, engaging online courses</a:t>
            </a:r>
          </a:p>
          <a:p>
            <a:r>
              <a:rPr lang="en-US" dirty="0" smtClean="0"/>
              <a:t>TCEA presenter 2014/2015 regarding Flipped and Online courses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025" y="5892800"/>
            <a:ext cx="142875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6180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609600"/>
            <a:ext cx="7086600" cy="884238"/>
          </a:xfrm>
        </p:spPr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Randy Brooks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0" y="1752600"/>
            <a:ext cx="8242300" cy="3124200"/>
          </a:xfrm>
        </p:spPr>
        <p:txBody>
          <a:bodyPr/>
          <a:lstStyle/>
          <a:p>
            <a:r>
              <a:rPr lang="en-US" dirty="0" smtClean="0"/>
              <a:t>Driver for quality, engaging online courses</a:t>
            </a:r>
            <a:endParaRPr lang="en-US" dirty="0" smtClean="0"/>
          </a:p>
          <a:p>
            <a:r>
              <a:rPr lang="en-US" dirty="0" smtClean="0"/>
              <a:t>Online course success very dependent on effectiveness of online supports</a:t>
            </a:r>
          </a:p>
          <a:p>
            <a:r>
              <a:rPr lang="en-US" dirty="0" smtClean="0"/>
              <a:t>Flipped </a:t>
            </a:r>
            <a:r>
              <a:rPr lang="en-US" dirty="0" err="1" smtClean="0"/>
              <a:t>PreCalculus</a:t>
            </a:r>
            <a:r>
              <a:rPr lang="en-US" dirty="0" smtClean="0"/>
              <a:t> classroom</a:t>
            </a:r>
            <a:endParaRPr lang="en-US" dirty="0" smtClean="0"/>
          </a:p>
          <a:p>
            <a:r>
              <a:rPr lang="en-US" dirty="0" smtClean="0"/>
              <a:t>Problem-Solving with Brooks</a:t>
            </a:r>
            <a:endParaRPr lang="en-US" dirty="0" smtClean="0"/>
          </a:p>
          <a:p>
            <a:r>
              <a:rPr lang="en-US" dirty="0" smtClean="0"/>
              <a:t>Plethora of online supports and tools for students</a:t>
            </a:r>
          </a:p>
          <a:p>
            <a:r>
              <a:rPr lang="en-US" dirty="0" smtClean="0"/>
              <a:t>Purdue Learning Design and Technology (LDT) Masters Program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025" y="5892800"/>
            <a:ext cx="142875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577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8800" y="520700"/>
            <a:ext cx="7086600" cy="884238"/>
          </a:xfrm>
        </p:spPr>
        <p:txBody>
          <a:bodyPr/>
          <a:lstStyle/>
          <a:p>
            <a:r>
              <a:rPr lang="en-US" dirty="0" err="1" smtClean="0">
                <a:solidFill>
                  <a:schemeClr val="accent5"/>
                </a:solidFill>
              </a:rPr>
              <a:t>PoE</a:t>
            </a:r>
            <a:r>
              <a:rPr lang="en-US" dirty="0" smtClean="0">
                <a:solidFill>
                  <a:schemeClr val="accent5"/>
                </a:solidFill>
              </a:rPr>
              <a:t> Digital Aspects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500" y="1574800"/>
            <a:ext cx="7086600" cy="3124200"/>
          </a:xfrm>
        </p:spPr>
        <p:txBody>
          <a:bodyPr/>
          <a:lstStyle/>
          <a:p>
            <a:r>
              <a:rPr lang="en-US" dirty="0" smtClean="0"/>
              <a:t>West Point Bridge Design</a:t>
            </a:r>
          </a:p>
          <a:p>
            <a:r>
              <a:rPr lang="en-US" dirty="0" smtClean="0"/>
              <a:t>Coursera Georgia Tech MOOC addressing ‘Statics’</a:t>
            </a:r>
          </a:p>
          <a:p>
            <a:r>
              <a:rPr lang="en-US" dirty="0" err="1" smtClean="0"/>
              <a:t>PBSLearningMedia</a:t>
            </a:r>
            <a:r>
              <a:rPr lang="en-US" dirty="0" smtClean="0"/>
              <a:t> Online Tools</a:t>
            </a:r>
          </a:p>
          <a:p>
            <a:r>
              <a:rPr lang="en-US" dirty="0" err="1" smtClean="0"/>
              <a:t>Weebly</a:t>
            </a:r>
            <a:r>
              <a:rPr lang="en-US" dirty="0" smtClean="0"/>
              <a:t>/</a:t>
            </a:r>
            <a:r>
              <a:rPr lang="en-US" dirty="0" err="1" smtClean="0"/>
              <a:t>Wix</a:t>
            </a:r>
            <a:r>
              <a:rPr lang="en-US" dirty="0" smtClean="0"/>
              <a:t> website construction</a:t>
            </a:r>
          </a:p>
          <a:p>
            <a:r>
              <a:rPr lang="en-US" dirty="0" smtClean="0"/>
              <a:t>Mechanix</a:t>
            </a:r>
          </a:p>
          <a:p>
            <a:r>
              <a:rPr lang="en-US" dirty="0" err="1" smtClean="0"/>
              <a:t>PhET</a:t>
            </a:r>
            <a:r>
              <a:rPr lang="en-US" dirty="0" smtClean="0"/>
              <a:t> - University of Colorado</a:t>
            </a:r>
            <a:endParaRPr lang="en-US" dirty="0" smtClean="0"/>
          </a:p>
          <a:p>
            <a:r>
              <a:rPr lang="en-US" dirty="0" err="1" smtClean="0"/>
              <a:t>GoogleDrive</a:t>
            </a:r>
            <a:endParaRPr lang="en-US" dirty="0" smtClean="0"/>
          </a:p>
          <a:p>
            <a:r>
              <a:rPr lang="en-US" dirty="0" smtClean="0"/>
              <a:t>PLTW Canvas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725" y="5892800"/>
            <a:ext cx="142875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4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e3 logo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7463" r="-67463"/>
          <a:stretch>
            <a:fillRect/>
          </a:stretch>
        </p:blipFill>
        <p:spPr>
          <a:xfrm>
            <a:off x="3505200" y="2819401"/>
            <a:ext cx="6705600" cy="3306763"/>
          </a:xfrm>
        </p:spPr>
      </p:pic>
      <p:sp>
        <p:nvSpPr>
          <p:cNvPr id="5" name="TextBox 4"/>
          <p:cNvSpPr txBox="1"/>
          <p:nvPr/>
        </p:nvSpPr>
        <p:spPr>
          <a:xfrm>
            <a:off x="3657600" y="1524001"/>
            <a:ext cx="64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dirty="0">
                <a:solidFill>
                  <a:srgbClr val="5F1D20"/>
                </a:solidFill>
              </a:rPr>
              <a:t>Texas A&amp;M University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725" y="5930900"/>
            <a:ext cx="142875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32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7086600" cy="884238"/>
          </a:xfrm>
        </p:spPr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TEXAS A&amp;M E</a:t>
            </a:r>
            <a:r>
              <a:rPr lang="en-US" baseline="30000" dirty="0" smtClean="0">
                <a:solidFill>
                  <a:schemeClr val="accent5"/>
                </a:solidFill>
              </a:rPr>
              <a:t>3</a:t>
            </a:r>
            <a:endParaRPr lang="en-US" baseline="30000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4200" y="2057400"/>
            <a:ext cx="7010400" cy="3124200"/>
          </a:xfrm>
        </p:spPr>
        <p:txBody>
          <a:bodyPr/>
          <a:lstStyle/>
          <a:p>
            <a:pPr>
              <a:buFont typeface="Wingdings" charset="2"/>
              <a:buChar char="Ø"/>
            </a:pPr>
            <a:r>
              <a:rPr lang="en-US" dirty="0" smtClean="0"/>
              <a:t>Two week summer immersion for educators,</a:t>
            </a:r>
          </a:p>
          <a:p>
            <a:pPr>
              <a:buFont typeface="Wingdings" charset="2"/>
              <a:buChar char="Ø"/>
            </a:pPr>
            <a:r>
              <a:rPr lang="en-US" dirty="0" smtClean="0"/>
              <a:t>Paired with professors requiring research, and</a:t>
            </a:r>
          </a:p>
          <a:p>
            <a:pPr>
              <a:buFont typeface="Wingdings" charset="2"/>
              <a:buChar char="Ø"/>
            </a:pPr>
            <a:r>
              <a:rPr lang="en-US" dirty="0" smtClean="0"/>
              <a:t>Several group discussions and tours involving various university organizations which are progressing STEM initiatives.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925" y="5943600"/>
            <a:ext cx="142875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553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FFFFFF"/>
      </a:dk2>
      <a:lt2>
        <a:srgbClr val="FFFFFF"/>
      </a:lt2>
      <a:accent1>
        <a:srgbClr val="6AA342"/>
      </a:accent1>
      <a:accent2>
        <a:srgbClr val="A4CF5F"/>
      </a:accent2>
      <a:accent3>
        <a:srgbClr val="D74127"/>
      </a:accent3>
      <a:accent4>
        <a:srgbClr val="EF7622"/>
      </a:accent4>
      <a:accent5>
        <a:srgbClr val="A0A1A2"/>
      </a:accent5>
      <a:accent6>
        <a:srgbClr val="F5C400"/>
      </a:accent6>
      <a:hlink>
        <a:srgbClr val="007C8A"/>
      </a:hlink>
      <a:folHlink>
        <a:srgbClr val="72B1C8"/>
      </a:folHlink>
    </a:clrScheme>
    <a:fontScheme name="PLTW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LTW Summit PowerPoint Template" id="{6DBA139E-74FC-4A20-927D-B2876A403220}" vid="{AA89BDD3-D342-4242-A29A-B7DC4969348A}"/>
    </a:ext>
  </a:extLst>
</a:theme>
</file>

<file path=ppt/theme/theme2.xml><?xml version="1.0" encoding="utf-8"?>
<a:theme xmlns:a="http://schemas.openxmlformats.org/drawingml/2006/main" name="TM01072124">
  <a:themeElements>
    <a:clrScheme name="Office Theme 3">
      <a:dk1>
        <a:srgbClr val="5F5F5F"/>
      </a:dk1>
      <a:lt1>
        <a:srgbClr val="DEF6F1"/>
      </a:lt1>
      <a:dk2>
        <a:srgbClr val="B2B2B2"/>
      </a:dk2>
      <a:lt2>
        <a:srgbClr val="969696"/>
      </a:lt2>
      <a:accent1>
        <a:srgbClr val="E6E6E6"/>
      </a:accent1>
      <a:accent2>
        <a:srgbClr val="8DC6FF"/>
      </a:accent2>
      <a:accent3>
        <a:srgbClr val="ECFAF7"/>
      </a:accent3>
      <a:accent4>
        <a:srgbClr val="505050"/>
      </a:accent4>
      <a:accent5>
        <a:srgbClr val="F0F0F0"/>
      </a:accent5>
      <a:accent6>
        <a:srgbClr val="7FB3E7"/>
      </a:accent6>
      <a:hlink>
        <a:srgbClr val="0066CC"/>
      </a:hlink>
      <a:folHlink>
        <a:srgbClr val="0000FF"/>
      </a:folHlink>
    </a:clrScheme>
    <a:fontScheme name="Office Theme">
      <a:majorFont>
        <a:latin typeface="Arial Black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Office Theme 1">
        <a:dk1>
          <a:srgbClr val="0099FF"/>
        </a:dk1>
        <a:lt1>
          <a:srgbClr val="FFFFFF"/>
        </a:lt1>
        <a:dk2>
          <a:srgbClr val="0099FF"/>
        </a:dk2>
        <a:lt2>
          <a:srgbClr val="808080"/>
        </a:lt2>
        <a:accent1>
          <a:srgbClr val="B9D6E5"/>
        </a:accent1>
        <a:accent2>
          <a:srgbClr val="333399"/>
        </a:accent2>
        <a:accent3>
          <a:srgbClr val="FFFFFF"/>
        </a:accent3>
        <a:accent4>
          <a:srgbClr val="0082DA"/>
        </a:accent4>
        <a:accent5>
          <a:srgbClr val="D9E8F0"/>
        </a:accent5>
        <a:accent6>
          <a:srgbClr val="2D2D8A"/>
        </a:accent6>
        <a:hlink>
          <a:srgbClr val="3366CC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808080"/>
        </a:dk1>
        <a:lt1>
          <a:srgbClr val="FFFFFF"/>
        </a:lt1>
        <a:dk2>
          <a:srgbClr val="0066CC"/>
        </a:dk2>
        <a:lt2>
          <a:srgbClr val="969696"/>
        </a:lt2>
        <a:accent1>
          <a:srgbClr val="DDDDDD"/>
        </a:accent1>
        <a:accent2>
          <a:srgbClr val="33CCFF"/>
        </a:accent2>
        <a:accent3>
          <a:srgbClr val="FFFFFF"/>
        </a:accent3>
        <a:accent4>
          <a:srgbClr val="6C6C6C"/>
        </a:accent4>
        <a:accent5>
          <a:srgbClr val="EBEBEB"/>
        </a:accent5>
        <a:accent6>
          <a:srgbClr val="2DB9E7"/>
        </a:accent6>
        <a:hlink>
          <a:srgbClr val="CC3300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5F5F5F"/>
        </a:dk1>
        <a:lt1>
          <a:srgbClr val="DEF6F1"/>
        </a:lt1>
        <a:dk2>
          <a:srgbClr val="B2B2B2"/>
        </a:dk2>
        <a:lt2>
          <a:srgbClr val="969696"/>
        </a:lt2>
        <a:accent1>
          <a:srgbClr val="E6E6E6"/>
        </a:accent1>
        <a:accent2>
          <a:srgbClr val="8DC6FF"/>
        </a:accent2>
        <a:accent3>
          <a:srgbClr val="ECFAF7"/>
        </a:accent3>
        <a:accent4>
          <a:srgbClr val="505050"/>
        </a:accent4>
        <a:accent5>
          <a:srgbClr val="F0F0F0"/>
        </a:accent5>
        <a:accent6>
          <a:srgbClr val="7FB3E7"/>
        </a:accent6>
        <a:hlink>
          <a:srgbClr val="0066CC"/>
        </a:hlink>
        <a:folHlink>
          <a:srgbClr val="00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3366CC"/>
        </a:dk1>
        <a:lt1>
          <a:srgbClr val="FFFFFF"/>
        </a:lt1>
        <a:dk2>
          <a:srgbClr val="66CCFF"/>
        </a:dk2>
        <a:lt2>
          <a:srgbClr val="808080"/>
        </a:lt2>
        <a:accent1>
          <a:srgbClr val="B4DCFF"/>
        </a:accent1>
        <a:accent2>
          <a:srgbClr val="CCCCFF"/>
        </a:accent2>
        <a:accent3>
          <a:srgbClr val="FFFFFF"/>
        </a:accent3>
        <a:accent4>
          <a:srgbClr val="2A56AE"/>
        </a:accent4>
        <a:accent5>
          <a:srgbClr val="D6EB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808080"/>
        </a:dk1>
        <a:lt1>
          <a:srgbClr val="FFFFD9"/>
        </a:lt1>
        <a:dk2>
          <a:srgbClr val="3366CC"/>
        </a:dk2>
        <a:lt2>
          <a:srgbClr val="777777"/>
        </a:lt2>
        <a:accent1>
          <a:srgbClr val="EBEECA"/>
        </a:accent1>
        <a:accent2>
          <a:srgbClr val="99CCFF"/>
        </a:accent2>
        <a:accent3>
          <a:srgbClr val="FFFFE9"/>
        </a:accent3>
        <a:accent4>
          <a:srgbClr val="6C6C6C"/>
        </a:accent4>
        <a:accent5>
          <a:srgbClr val="F3F5E1"/>
        </a:accent5>
        <a:accent6>
          <a:srgbClr val="8AB9E7"/>
        </a:accent6>
        <a:hlink>
          <a:srgbClr val="2901BB"/>
        </a:hlink>
        <a:folHlink>
          <a:srgbClr val="FF7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3366CC"/>
        </a:lt1>
        <a:dk2>
          <a:srgbClr val="008080"/>
        </a:dk2>
        <a:lt2>
          <a:srgbClr val="3399FF"/>
        </a:lt2>
        <a:accent1>
          <a:srgbClr val="8BC2FF"/>
        </a:accent1>
        <a:accent2>
          <a:srgbClr val="FFFFCC"/>
        </a:accent2>
        <a:accent3>
          <a:srgbClr val="AAC0C0"/>
        </a:accent3>
        <a:accent4>
          <a:srgbClr val="2A56AE"/>
        </a:accent4>
        <a:accent5>
          <a:srgbClr val="C4DDFF"/>
        </a:accent5>
        <a:accent6>
          <a:srgbClr val="E7E7B9"/>
        </a:accent6>
        <a:hlink>
          <a:srgbClr val="990000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666666"/>
        </a:dk1>
        <a:lt1>
          <a:srgbClr val="666699"/>
        </a:lt1>
        <a:dk2>
          <a:srgbClr val="99CCFF"/>
        </a:dk2>
        <a:lt2>
          <a:srgbClr val="3E3E5C"/>
        </a:lt2>
        <a:accent1>
          <a:srgbClr val="D2D2D2"/>
        </a:accent1>
        <a:accent2>
          <a:srgbClr val="8DC6FF"/>
        </a:accent2>
        <a:accent3>
          <a:srgbClr val="B8B8CA"/>
        </a:accent3>
        <a:accent4>
          <a:srgbClr val="565656"/>
        </a:accent4>
        <a:accent5>
          <a:srgbClr val="E5E5E5"/>
        </a:accent5>
        <a:accent6>
          <a:srgbClr val="7FB3E7"/>
        </a:accent6>
        <a:hlink>
          <a:srgbClr val="0066FF"/>
        </a:hlink>
        <a:folHlink>
          <a:srgbClr val="FF99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5C1F00"/>
        </a:dk1>
        <a:lt1>
          <a:srgbClr val="9C3408"/>
        </a:lt1>
        <a:dk2>
          <a:srgbClr val="800000"/>
        </a:dk2>
        <a:lt2>
          <a:srgbClr val="73BCFF"/>
        </a:lt2>
        <a:accent1>
          <a:srgbClr val="D99965"/>
        </a:accent1>
        <a:accent2>
          <a:srgbClr val="3366CC"/>
        </a:accent2>
        <a:accent3>
          <a:srgbClr val="C0AAAA"/>
        </a:accent3>
        <a:accent4>
          <a:srgbClr val="852B06"/>
        </a:accent4>
        <a:accent5>
          <a:srgbClr val="E9CAB8"/>
        </a:accent5>
        <a:accent6>
          <a:srgbClr val="2D5CB9"/>
        </a:accent6>
        <a:hlink>
          <a:srgbClr val="D3EBFF"/>
        </a:hlink>
        <a:folHlink>
          <a:srgbClr val="FED3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1270AA"/>
        </a:lt1>
        <a:dk2>
          <a:srgbClr val="000000"/>
        </a:dk2>
        <a:lt2>
          <a:srgbClr val="66CCFF"/>
        </a:lt2>
        <a:accent1>
          <a:srgbClr val="AAE1FA"/>
        </a:accent1>
        <a:accent2>
          <a:srgbClr val="0033CC"/>
        </a:accent2>
        <a:accent3>
          <a:srgbClr val="AAAAAA"/>
        </a:accent3>
        <a:accent4>
          <a:srgbClr val="0E5F91"/>
        </a:accent4>
        <a:accent5>
          <a:srgbClr val="D2EEFC"/>
        </a:accent5>
        <a:accent6>
          <a:srgbClr val="002DB9"/>
        </a:accent6>
        <a:hlink>
          <a:srgbClr val="FF7500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003366"/>
        </a:dk1>
        <a:lt1>
          <a:srgbClr val="A9A9A9"/>
        </a:lt1>
        <a:dk2>
          <a:srgbClr val="000099"/>
        </a:dk2>
        <a:lt2>
          <a:srgbClr val="66CCFF"/>
        </a:lt2>
        <a:accent1>
          <a:srgbClr val="336699"/>
        </a:accent1>
        <a:accent2>
          <a:srgbClr val="3333FF"/>
        </a:accent2>
        <a:accent3>
          <a:srgbClr val="AAAACA"/>
        </a:accent3>
        <a:accent4>
          <a:srgbClr val="909090"/>
        </a:accent4>
        <a:accent5>
          <a:srgbClr val="ADB8CA"/>
        </a:accent5>
        <a:accent6>
          <a:srgbClr val="2D2DE7"/>
        </a:accent6>
        <a:hlink>
          <a:srgbClr val="66CC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ustom Design">
  <a:themeElements>
    <a:clrScheme name="1_Custom Design 8">
      <a:dk1>
        <a:srgbClr val="003366"/>
      </a:dk1>
      <a:lt1>
        <a:srgbClr val="FFFFFF"/>
      </a:lt1>
      <a:dk2>
        <a:srgbClr val="000099"/>
      </a:dk2>
      <a:lt2>
        <a:srgbClr val="CCFFFF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1_Custom Design">
      <a:majorFont>
        <a:latin typeface="Arial Black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3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E6E6E6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0F0F0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4D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D6EB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1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EBEECA"/>
        </a:accent1>
        <a:accent2>
          <a:srgbClr val="DBFF75"/>
        </a:accent2>
        <a:accent3>
          <a:srgbClr val="FFFFE9"/>
        </a:accent3>
        <a:accent4>
          <a:srgbClr val="000000"/>
        </a:accent4>
        <a:accent5>
          <a:srgbClr val="F3F5E1"/>
        </a:accent5>
        <a:accent6>
          <a:srgbClr val="C6E769"/>
        </a:accent6>
        <a:hlink>
          <a:srgbClr val="8FA418"/>
        </a:hlink>
        <a:folHlink>
          <a:srgbClr val="FF7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16">
        <a:dk1>
          <a:srgbClr val="58572B"/>
        </a:dk1>
        <a:lt1>
          <a:srgbClr val="008080"/>
        </a:lt1>
        <a:dk2>
          <a:srgbClr val="FFFF99"/>
        </a:dk2>
        <a:lt2>
          <a:srgbClr val="005A58"/>
        </a:lt2>
        <a:accent1>
          <a:srgbClr val="CCCC99"/>
        </a:accent1>
        <a:accent2>
          <a:srgbClr val="FFFFCC"/>
        </a:accent2>
        <a:accent3>
          <a:srgbClr val="AAC0C0"/>
        </a:accent3>
        <a:accent4>
          <a:srgbClr val="4A4923"/>
        </a:accent4>
        <a:accent5>
          <a:srgbClr val="E2E2CA"/>
        </a:accent5>
        <a:accent6>
          <a:srgbClr val="E7E7B9"/>
        </a:accent6>
        <a:hlink>
          <a:srgbClr val="9900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PLTW_Summit_PowerPoint_Template</Template>
  <TotalTime>146</TotalTime>
  <Words>651</Words>
  <Application>Microsoft Office PowerPoint</Application>
  <PresentationFormat>Widescreen</PresentationFormat>
  <Paragraphs>90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ＭＳ Ｐゴシック</vt:lpstr>
      <vt:lpstr>Arial</vt:lpstr>
      <vt:lpstr>Arial Black</vt:lpstr>
      <vt:lpstr>Calibri</vt:lpstr>
      <vt:lpstr>Wingdings</vt:lpstr>
      <vt:lpstr>Office Theme</vt:lpstr>
      <vt:lpstr>TM01072124</vt:lpstr>
      <vt:lpstr>1_Custom Design</vt:lpstr>
      <vt:lpstr>PowerPoint Presentation</vt:lpstr>
      <vt:lpstr>SRL Mechanix Session 072</vt:lpstr>
      <vt:lpstr>MECHANIX</vt:lpstr>
      <vt:lpstr>MECHANIX</vt:lpstr>
      <vt:lpstr>Randy Brooks</vt:lpstr>
      <vt:lpstr>Randy Brooks</vt:lpstr>
      <vt:lpstr>PoE Digital Aspects</vt:lpstr>
      <vt:lpstr>PowerPoint Presentation</vt:lpstr>
      <vt:lpstr>TEXAS A&amp;M E3</vt:lpstr>
      <vt:lpstr>PowerPoint Presentation</vt:lpstr>
      <vt:lpstr>TAMU Computer Science &amp; Engineering</vt:lpstr>
      <vt:lpstr>MECHANIX</vt:lpstr>
      <vt:lpstr>Mechanix Relevancy</vt:lpstr>
      <vt:lpstr>Mechanix Relevancy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Mechanix in Action</vt:lpstr>
      <vt:lpstr>MECHANIX BASICS</vt:lpstr>
      <vt:lpstr>PowerPoint Presentation</vt:lpstr>
      <vt:lpstr>MECHANIX BASICS</vt:lpstr>
      <vt:lpstr>MECHANIX BASICS</vt:lpstr>
      <vt:lpstr>MECHANIX BASICS</vt:lpstr>
      <vt:lpstr>MECHANIX BASICS</vt:lpstr>
      <vt:lpstr>MECHANIX WRAP-UP</vt:lpstr>
      <vt:lpstr>MECHANIX</vt:lpstr>
      <vt:lpstr>Randy Brooks Lovejoy ISD Lucas, Texas (near Dallas)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Randy Brooks</dc:creator>
  <cp:lastModifiedBy>Randy Brooks</cp:lastModifiedBy>
  <cp:revision>15</cp:revision>
  <dcterms:created xsi:type="dcterms:W3CDTF">2016-03-03T23:57:56Z</dcterms:created>
  <dcterms:modified xsi:type="dcterms:W3CDTF">2016-03-04T05:33:03Z</dcterms:modified>
</cp:coreProperties>
</file>