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7" r:id="rId4"/>
    <p:sldId id="258" r:id="rId5"/>
    <p:sldId id="275" r:id="rId6"/>
    <p:sldId id="276" r:id="rId7"/>
    <p:sldId id="267" r:id="rId8"/>
    <p:sldId id="259" r:id="rId9"/>
    <p:sldId id="264" r:id="rId10"/>
    <p:sldId id="278" r:id="rId11"/>
    <p:sldId id="261" r:id="rId12"/>
    <p:sldId id="279" r:id="rId13"/>
    <p:sldId id="260" r:id="rId14"/>
    <p:sldId id="269" r:id="rId15"/>
    <p:sldId id="263" r:id="rId16"/>
    <p:sldId id="280" r:id="rId17"/>
    <p:sldId id="281" r:id="rId18"/>
    <p:sldId id="266" r:id="rId19"/>
    <p:sldId id="27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4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9F090B-E2C3-4B80-A233-43BF287C8517}" type="datetimeFigureOut">
              <a:rPr lang="en-US" smtClean="0"/>
              <a:pPr/>
              <a:t>2/4/2017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13AD8B-21B7-4043-A461-935F5BE45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1819498">
            <a:off x="93561" y="757059"/>
            <a:ext cx="53972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Lucida Handwriting" pitchFamily="66" charset="0"/>
              </a:rPr>
              <a:t>FLIPPED</a:t>
            </a:r>
            <a:endParaRPr lang="en-US" sz="88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759112">
            <a:off x="1289330" y="2446403"/>
            <a:ext cx="77955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70C0"/>
                </a:solidFill>
                <a:latin typeface="Lucida Handwriting" pitchFamily="66" charset="0"/>
              </a:rPr>
              <a:t>CLASSROOM</a:t>
            </a:r>
            <a:endParaRPr lang="en-US" sz="88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Lucida Handwriting" pitchFamily="66" charset="0"/>
              </a:rPr>
              <a:t>TCEA 2014                                  February 7, 2014    Randy Brooks/Pam Simmons-Brooks</a:t>
            </a:r>
            <a:endParaRPr lang="en-US" sz="24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572000"/>
            <a:ext cx="8017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latin typeface="Lucida Handwriting" pitchFamily="66" charset="0"/>
              </a:rPr>
              <a:t>FAD, FICTION, or FUTURE?</a:t>
            </a:r>
            <a:endParaRPr lang="en-US" sz="4000" dirty="0">
              <a:solidFill>
                <a:srgbClr val="0070C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99037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Browse the various MOOC sites and identify a course for you to take this school year.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Lucida Bright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Extension:  Find a course to suggest that some of your students take…maybe along with you.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04800"/>
            <a:ext cx="6522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Lucida Bright" pitchFamily="18" charset="0"/>
              </a:rPr>
              <a:t>The MOOC Challenge</a:t>
            </a:r>
            <a:endParaRPr lang="en-US" sz="4800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48800"/>
            <a:ext cx="8534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Non-digital flips: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Summer reading assignment with focus questions.</a:t>
            </a:r>
          </a:p>
          <a:p>
            <a:pPr lvl="2"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Building a bug collection over the summer.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The initial driver for digital flipping was content delivery for students missing class.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002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When determining what to provide as the Video/Lecture component…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…know your competition and keep elements under 20 minutes.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What multimedia did the student just view?…that is your competition.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3716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There are a wide array of digital content delivery options: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Filmed lectures,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Customized tutorials,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Online games/applets,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Lectures of others,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 -  Self-produced episodes.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Digital delivery is more like a personal tutorial than a class lecture.  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288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Consider submitting a great lesson to be digitized and illustrated via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TedEd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Consider video lessons from others such as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Thinkwell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Brightstorm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, Khan, or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Bozemanscience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Or work with team members to create your own series of digital deliverables.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Spend significant thought and effort on what the class environment and the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classwork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look like.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Differentiated extensions during this in-class </a:t>
            </a:r>
            <a:r>
              <a:rPr lang="en-US" sz="3200" dirty="0" err="1" smtClean="0">
                <a:solidFill>
                  <a:srgbClr val="0070C0"/>
                </a:solidFill>
                <a:latin typeface="Lucida Bright" pitchFamily="18" charset="0"/>
              </a:rPr>
              <a:t>worktime</a:t>
            </a: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 are a key area for learning advancement.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050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Construct a short assessment activity as an incentive for students to complete the digital pre-work.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Experiment with student grouping designs to best support student interaction, work flow, and extension pursuit.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752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0070C0"/>
                </a:solidFill>
                <a:latin typeface="Lucida Bright" pitchFamily="18" charset="0"/>
              </a:rPr>
              <a:t>What questions regarding flipped classroom have we not addressed sufficiently to prepare you to flip lessons?</a:t>
            </a:r>
            <a:endParaRPr lang="en-US" sz="40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8288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Now it is your turn:</a:t>
            </a:r>
          </a:p>
          <a:p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Select a concept,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Build a lesson plan outline,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Identify out-of-class support,</a:t>
            </a:r>
          </a:p>
          <a:p>
            <a:pPr lvl="3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Design in-class activities,</a:t>
            </a:r>
          </a:p>
          <a:p>
            <a:pPr lvl="4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Add differentiated extensions,</a:t>
            </a:r>
          </a:p>
          <a:p>
            <a:pPr lvl="5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Complete assessments,</a:t>
            </a:r>
          </a:p>
          <a:p>
            <a:pPr lvl="6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Finalize and Flip!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348800"/>
            <a:ext cx="838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In conclusion: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FAD? – for some…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FICTION? – it already exists…</a:t>
            </a:r>
          </a:p>
          <a:p>
            <a:pPr lvl="1"/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					…now digitally</a:t>
            </a:r>
          </a:p>
          <a:p>
            <a:pPr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Lucida Bright" pitchFamily="18" charset="0"/>
              </a:rPr>
              <a:t>FUTURE? – Most definitely a stepping stone to the digital, student-centered knowledge acquisition now growing among us.</a:t>
            </a:r>
            <a:endParaRPr lang="en-US" sz="32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81000" y="381000"/>
            <a:ext cx="8305800" cy="762000"/>
          </a:xfrm>
          <a:prstGeom prst="round2DiagRect">
            <a:avLst/>
          </a:prstGeom>
          <a:solidFill>
            <a:schemeClr val="accent2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381000" y="304800"/>
            <a:ext cx="3280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FLIPPED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81000"/>
            <a:ext cx="45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  <a:latin typeface="Lucida Handwriting" pitchFamily="66" charset="0"/>
              </a:rPr>
              <a:t>CLASSROOM</a:t>
            </a:r>
            <a:endParaRPr lang="en-US" sz="4800" dirty="0">
              <a:solidFill>
                <a:srgbClr val="00B0F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Before we delve into a Flipped analysis, let’s briefly discuss a few current teaching challenges…</a:t>
            </a:r>
            <a:endParaRPr lang="en-US" sz="28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610667">
            <a:off x="601595" y="1742282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Differentiated Instruction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769196">
            <a:off x="4813443" y="1455607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Homework at home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206704">
            <a:off x="436260" y="3305600"/>
            <a:ext cx="19047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Best Lecture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2743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Tutoring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016137">
            <a:off x="4338593" y="3803793"/>
            <a:ext cx="37086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Missed Classes---</a:t>
            </a:r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Illness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Extracurriculars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Student Programming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Lucida Bright" pitchFamily="18" charset="0"/>
              </a:rPr>
              <a:t>Homebound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45816">
            <a:off x="262612" y="5076584"/>
            <a:ext cx="3498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Curriculum Load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And before we spend time considering the future, let’s take a look at our past…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Like some of the benefits of the one-room schoolhouse in the early 20</a:t>
            </a:r>
            <a:r>
              <a:rPr lang="en-US" sz="2800" baseline="30000" dirty="0" smtClean="0">
                <a:solidFill>
                  <a:srgbClr val="0070C0"/>
                </a:solidFill>
                <a:latin typeface="Lucida Bright" pitchFamily="18" charset="0"/>
              </a:rPr>
              <a:t>th</a:t>
            </a:r>
            <a:r>
              <a:rPr lang="en-US" sz="2800" dirty="0" smtClean="0">
                <a:solidFill>
                  <a:srgbClr val="0070C0"/>
                </a:solidFill>
                <a:latin typeface="Lucida Bright" pitchFamily="18" charset="0"/>
              </a:rPr>
              <a:t> century…?</a:t>
            </a:r>
            <a:endParaRPr lang="en-US" sz="28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206704">
            <a:off x="582078" y="2123902"/>
            <a:ext cx="3917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Student-focused instruction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400537">
            <a:off x="5409664" y="2142777"/>
            <a:ext cx="32820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Learning-based progression</a:t>
            </a:r>
            <a:endParaRPr lang="en-US" sz="32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1016137">
            <a:off x="5020124" y="5136143"/>
            <a:ext cx="40620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Extensive Student Mentoring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45816">
            <a:off x="262612" y="5076584"/>
            <a:ext cx="3498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Integrated Curriculum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361403">
            <a:off x="1066800" y="3657600"/>
            <a:ext cx="59579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Lucida Bright" pitchFamily="18" charset="0"/>
              </a:rPr>
              <a:t>Multi-year Student-Teacher Interaction</a:t>
            </a:r>
            <a:endParaRPr lang="en-US" sz="2400" b="1" dirty="0">
              <a:solidFill>
                <a:srgbClr val="0070C0"/>
              </a:solidFill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Lucida Bright" pitchFamily="18" charset="0"/>
              </a:rPr>
              <a:t>Is Flipping a FAD…</a:t>
            </a:r>
            <a:endParaRPr lang="en-US" sz="36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FAD - A temporary manner of conduct adhered to and followed by a very enthusiastic group.</a:t>
            </a:r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In some cases, Flipping the Classroom may be considered a fad…</a:t>
            </a:r>
          </a:p>
          <a:p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…yet it will ultimately be described as a critical step in digital classroom evolution.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Lucida Bright" pitchFamily="18" charset="0"/>
              </a:rPr>
              <a:t>Is Flipping FICTION…</a:t>
            </a:r>
            <a:endParaRPr lang="en-US" sz="36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FICTION – Something feigned, invented, imagined, or postulated for the purpose of argument or explanation.</a:t>
            </a:r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9624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The teaching technique existed before our current digitized iteration.</a:t>
            </a:r>
          </a:p>
          <a:p>
            <a:endParaRPr lang="en-US" sz="2800" dirty="0" smtClean="0">
              <a:solidFill>
                <a:schemeClr val="tx2"/>
              </a:solidFill>
              <a:latin typeface="Lucida Bright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“Flipping the Classroom” was coined to sell how we can do this digitally, and more expansively.</a:t>
            </a:r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  <a:latin typeface="Lucida Bright" pitchFamily="18" charset="0"/>
              </a:rPr>
              <a:t>Is Flipping the FUTURE…</a:t>
            </a:r>
            <a:endParaRPr lang="en-US" sz="36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001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Digitizing content delivery and advancing the evolution of support is a current, high-growth industry segment…</a:t>
            </a:r>
          </a:p>
          <a:p>
            <a:endParaRPr lang="en-US" sz="2800" dirty="0" smtClean="0">
              <a:solidFill>
                <a:schemeClr val="tx2"/>
              </a:solidFill>
              <a:latin typeface="Lucida Bright" pitchFamily="18" charset="0"/>
            </a:endParaRPr>
          </a:p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Digital Natives query the web for everything from how to tie shoes to the latest unlock codes to which formula to use…</a:t>
            </a:r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029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Lucida Bright" pitchFamily="18" charset="0"/>
              </a:rPr>
              <a:t>To see a next step in the future beyond Flipping a Classroom, check out some MOOCs…</a:t>
            </a:r>
            <a:endParaRPr lang="en-US" sz="2800" dirty="0">
              <a:solidFill>
                <a:schemeClr val="tx2"/>
              </a:solidFill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Fully online courses taught by university professors at no or low cost with no class size limitations.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Venture Capitalists are pouring money into providers that house classes from many different universities.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Lucida Bright" pitchFamily="18" charset="0"/>
              </a:rPr>
              <a:t>Profit is derived from ads, support material sales, and college promos.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00" dirty="0" smtClean="0">
                <a:latin typeface="Lucida Bright" pitchFamily="18" charset="0"/>
              </a:rPr>
              <a:t>MOOC</a:t>
            </a:r>
            <a:r>
              <a:rPr lang="en-US" dirty="0" smtClean="0">
                <a:latin typeface="Lucida Bright" pitchFamily="18" charset="0"/>
              </a:rPr>
              <a:t/>
            </a:r>
            <a:br>
              <a:rPr lang="en-US" dirty="0" smtClean="0">
                <a:latin typeface="Lucida Bright" pitchFamily="18" charset="0"/>
              </a:rPr>
            </a:br>
            <a:r>
              <a:rPr lang="en-US" dirty="0" smtClean="0">
                <a:latin typeface="Lucida Bright" pitchFamily="18" charset="0"/>
              </a:rPr>
              <a:t>Massive open Online Courses</a:t>
            </a:r>
            <a:endParaRPr lang="en-US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Lucida Bright" pitchFamily="18" charset="0"/>
              </a:rPr>
              <a:t>The Path for Today…</a:t>
            </a:r>
            <a:endParaRPr lang="en-US" sz="4400" dirty="0">
              <a:solidFill>
                <a:srgbClr val="0070C0"/>
              </a:solidFill>
              <a:latin typeface="Lucida Brigh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784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 Discuss a few issues impacting learning.  DONE.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Discuss the one-room school benefits. DONE.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Address Fad, Fiction, and Future.  DONE.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Intro MOOCs.  DONE.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Students research MOOCs of interest.  NEXT.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Discuss Flipped Classroom characteristics.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70C0"/>
              </a:solidFill>
              <a:latin typeface="Lucida Bright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Lucida Bright" pitchFamily="18" charset="0"/>
              </a:rPr>
              <a:t>Students apply Flipped vision to a lesson and describe.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4294967295"/>
          </p:nvPr>
        </p:nvSpPr>
        <p:spPr>
          <a:xfrm>
            <a:off x="304800" y="1554162"/>
            <a:ext cx="8534400" cy="499903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Top MOOC providers: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Coursera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Over 400 courses from 80+ partners to include: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Columbia/Princeton/Rice/Rutgers/Yale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Hebrew U. in Jerusalem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National Museums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University of Melbourne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Edx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Non-profit founded and managed by MIT and Harvard.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Almost 60 courses with nearly 30 partners.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>
                <a:latin typeface="Lucida Bright" pitchFamily="18" charset="0"/>
              </a:rPr>
              <a:t>Udacity</a:t>
            </a:r>
            <a:endParaRPr lang="en-US" dirty="0" smtClean="0">
              <a:latin typeface="Lucida Bright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n-US" dirty="0" smtClean="0">
                <a:latin typeface="Lucida Bright" pitchFamily="18" charset="0"/>
              </a:rPr>
              <a:t>In-house productions with a focus on Math and Computer Science.</a:t>
            </a:r>
          </a:p>
          <a:p>
            <a:pPr lvl="1">
              <a:buFont typeface="Wingdings" pitchFamily="2" charset="2"/>
              <a:buChar char="Ø"/>
            </a:pPr>
            <a:endParaRPr lang="en-US" dirty="0">
              <a:latin typeface="Lucida Bright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304800"/>
            <a:ext cx="3406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Lucida Bright" pitchFamily="18" charset="0"/>
              </a:rPr>
              <a:t>The MOOC</a:t>
            </a:r>
            <a:endParaRPr lang="en-US" sz="4800" dirty="0">
              <a:latin typeface="Lucida Br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13914</TotalTime>
  <Words>777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Franklin Gothic Book</vt:lpstr>
      <vt:lpstr>Franklin Gothic Medium</vt:lpstr>
      <vt:lpstr>Lucida Bright</vt:lpstr>
      <vt:lpstr>Lucida Handwriting</vt:lpstr>
      <vt:lpstr>Wingdings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MOOC Massive open Online Courses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 Brooks</cp:lastModifiedBy>
  <cp:revision>264</cp:revision>
  <dcterms:created xsi:type="dcterms:W3CDTF">2012-06-27T19:39:51Z</dcterms:created>
  <dcterms:modified xsi:type="dcterms:W3CDTF">2017-02-05T00:01:02Z</dcterms:modified>
</cp:coreProperties>
</file>