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74" r:id="rId4"/>
    <p:sldId id="283" r:id="rId5"/>
    <p:sldId id="277" r:id="rId6"/>
    <p:sldId id="300" r:id="rId7"/>
    <p:sldId id="293" r:id="rId8"/>
    <p:sldId id="295" r:id="rId9"/>
    <p:sldId id="296" r:id="rId10"/>
    <p:sldId id="299" r:id="rId11"/>
    <p:sldId id="284" r:id="rId12"/>
    <p:sldId id="289" r:id="rId13"/>
    <p:sldId id="264" r:id="rId14"/>
    <p:sldId id="298" r:id="rId15"/>
    <p:sldId id="279" r:id="rId16"/>
    <p:sldId id="292" r:id="rId17"/>
    <p:sldId id="260" r:id="rId18"/>
    <p:sldId id="269" r:id="rId19"/>
    <p:sldId id="297" r:id="rId20"/>
    <p:sldId id="286" r:id="rId21"/>
    <p:sldId id="263" r:id="rId22"/>
    <p:sldId id="267" r:id="rId23"/>
    <p:sldId id="285" r:id="rId24"/>
    <p:sldId id="301" r:id="rId25"/>
    <p:sldId id="305" r:id="rId26"/>
    <p:sldId id="304" r:id="rId27"/>
    <p:sldId id="306" r:id="rId28"/>
    <p:sldId id="303" r:id="rId29"/>
    <p:sldId id="302" r:id="rId30"/>
    <p:sldId id="281" r:id="rId31"/>
    <p:sldId id="291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46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9F090B-E2C3-4B80-A233-43BF287C85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useus.com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discover.techsmith.com/try-camtasia/?gclid=CPzrje_bjcMCFceyMgodgmoA2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hyperlink" Target="http://www.bluemic.com/snowball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rzanocenter.com/files/WP_CAS_AppendixA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../Desktop/The%20Next%20Giant%20Leap%20Videos/Flipped%20to%20Online.MOV" TargetMode="External"/><Relationship Id="rId3" Type="http://schemas.openxmlformats.org/officeDocument/2006/relationships/hyperlink" Target="../Desktop/The%20Next%20Giant%20Leap%20Videos/High%20School%20Flipped.MOV" TargetMode="External"/><Relationship Id="rId7" Type="http://schemas.openxmlformats.org/officeDocument/2006/relationships/hyperlink" Target="../Desktop/The%20Next%20Giant%20Leap%20Videos/Algebra%20II%20Online%208th.MOV" TargetMode="External"/><Relationship Id="rId2" Type="http://schemas.openxmlformats.org/officeDocument/2006/relationships/hyperlink" Target="../Desktop/The%20Next%20Giant%20Leap%20Videos/Middle%20School%20Online.MO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../Desktop/The%20Next%20Giant%20Leap%20Videos/High%20School%20Online.MOV" TargetMode="External"/><Relationship Id="rId5" Type="http://schemas.openxmlformats.org/officeDocument/2006/relationships/hyperlink" Target="../Desktop/The%20Next%20Giant%20Leap%20Videos/Cybrarian%20Online.MOV" TargetMode="External"/><Relationship Id="rId4" Type="http://schemas.openxmlformats.org/officeDocument/2006/relationships/hyperlink" Target="../Desktop/The%20Next%20Giant%20Leap%20Videos/Flipped%20Calculus.MOV" TargetMode="External"/><Relationship Id="rId9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edpuzzle.com/" TargetMode="External"/><Relationship Id="rId7" Type="http://schemas.openxmlformats.org/officeDocument/2006/relationships/hyperlink" Target="https://www.zaption.com/" TargetMode="External"/><Relationship Id="rId2" Type="http://schemas.openxmlformats.org/officeDocument/2006/relationships/hyperlink" Target="http://www.educanon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edu/" TargetMode="External"/><Relationship Id="rId5" Type="http://schemas.openxmlformats.org/officeDocument/2006/relationships/hyperlink" Target="http://www.educatorstechnology.com/" TargetMode="External"/><Relationship Id="rId4" Type="http://schemas.openxmlformats.org/officeDocument/2006/relationships/hyperlink" Target="https://webassign.com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ea.org/surveys" TargetMode="External"/><Relationship Id="rId2" Type="http://schemas.openxmlformats.org/officeDocument/2006/relationships/hyperlink" Target="http://www.tcea2012.org/survey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486400"/>
            <a:ext cx="8458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Lucida Handwriting" pitchFamily="66" charset="0"/>
              </a:rPr>
              <a:t>TCEA 2015                                  February 5, 2015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Lucida Handwriting" pitchFamily="66" charset="0"/>
              </a:rPr>
              <a:t>                      </a:t>
            </a:r>
            <a:r>
              <a:rPr lang="en-US" sz="2800" u="sng" dirty="0" smtClean="0">
                <a:solidFill>
                  <a:srgbClr val="0070C0"/>
                </a:solidFill>
                <a:latin typeface="Lucida Handwriting" pitchFamily="66" charset="0"/>
              </a:rPr>
              <a:t>Randy Brooks </a:t>
            </a:r>
            <a:endParaRPr lang="en-US" sz="2800" dirty="0">
              <a:solidFill>
                <a:srgbClr val="0070C0"/>
              </a:solidFill>
              <a:latin typeface="Lucida Handwriting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Lucida Handwriting" pitchFamily="66" charset="0"/>
              </a:rPr>
              <a:t>Lovejoy ISD  			      </a:t>
            </a:r>
            <a:r>
              <a:rPr lang="en-US" sz="2400" dirty="0">
                <a:solidFill>
                  <a:srgbClr val="0070C0"/>
                </a:solidFill>
                <a:latin typeface="Lucida Handwriting" pitchFamily="66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Lucida Handwriting" pitchFamily="66" charset="0"/>
              </a:rPr>
              <a:t>Session  150387</a:t>
            </a:r>
            <a:endParaRPr lang="en-US" sz="24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3366FF"/>
                </a:solidFill>
                <a:latin typeface="Lucida Handwriting"/>
                <a:cs typeface="Lucida Handwriting"/>
              </a:rPr>
              <a:t>The Next Giant Leap:</a:t>
            </a:r>
            <a:endParaRPr lang="en-US" sz="5400" dirty="0">
              <a:solidFill>
                <a:srgbClr val="3366FF"/>
              </a:solidFill>
              <a:latin typeface="Lucida Handwriting"/>
              <a:cs typeface="Lucida Handwriting"/>
            </a:endParaRPr>
          </a:p>
        </p:txBody>
      </p:sp>
      <p:sp>
        <p:nvSpPr>
          <p:cNvPr id="3" name="TextBox 2"/>
          <p:cNvSpPr txBox="1"/>
          <p:nvPr/>
        </p:nvSpPr>
        <p:spPr>
          <a:xfrm rot="20366220">
            <a:off x="381000" y="2362200"/>
            <a:ext cx="5459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3366FF"/>
                </a:solidFill>
                <a:latin typeface="Lucida Handwriting"/>
                <a:cs typeface="Lucida Handwriting"/>
              </a:rPr>
              <a:t>From Flipped…</a:t>
            </a:r>
            <a:endParaRPr lang="en-US" sz="4800" dirty="0">
              <a:solidFill>
                <a:srgbClr val="3366FF"/>
              </a:solidFill>
              <a:latin typeface="Lucida Handwriting"/>
              <a:cs typeface="Lucida Handwriting"/>
            </a:endParaRPr>
          </a:p>
        </p:txBody>
      </p:sp>
      <p:sp>
        <p:nvSpPr>
          <p:cNvPr id="4" name="TextBox 3"/>
          <p:cNvSpPr txBox="1"/>
          <p:nvPr/>
        </p:nvSpPr>
        <p:spPr>
          <a:xfrm rot="1292439">
            <a:off x="4343400" y="36576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3366FF"/>
                </a:solidFill>
                <a:latin typeface="Lucida Handwriting"/>
                <a:cs typeface="Lucida Handwriting"/>
              </a:rPr>
              <a:t>…to Online</a:t>
            </a:r>
            <a:endParaRPr lang="en-US" sz="4800" dirty="0">
              <a:solidFill>
                <a:srgbClr val="3366FF"/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hlinkClick r:id="rId2"/>
              </a:rPr>
              <a:t>InfuseUs.com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Fully online courses taught by university professors at no or low cost with no class size limitations.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Venture Capitalists are pouring money into providers that house classes from many different universities.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Profit is derived from ads, support material sales, and college promos.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latin typeface="Lucida Bright" pitchFamily="18" charset="0"/>
              </a:rPr>
              <a:t>MOOC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Massive open Online Courses</a:t>
            </a:r>
            <a:endParaRPr lang="en-US" dirty="0">
              <a:latin typeface="Lucida Br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9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The MOOC market is currently experiencing an explosion and is proving very valuable in helping us analyze and plan the move from Flipped to Online.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MOOCs are available globally and are tending toward the Roddenberry tenet visualized through Star Trek of a quality education available to all.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8"/>
          <p:cNvSpPr txBox="1">
            <a:spLocks/>
          </p:cNvSpPr>
          <p:nvPr/>
        </p:nvSpPr>
        <p:spPr>
          <a:xfrm>
            <a:off x="152400" y="304800"/>
            <a:ext cx="8686800" cy="11430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300" smtClean="0">
                <a:latin typeface="Lucida Bright" pitchFamily="18" charset="0"/>
              </a:rPr>
              <a:t>MOOC</a:t>
            </a:r>
            <a:r>
              <a:rPr lang="en-US" smtClean="0">
                <a:latin typeface="Lucida Bright" pitchFamily="18" charset="0"/>
              </a:rPr>
              <a:t/>
            </a:r>
            <a:br>
              <a:rPr lang="en-US" smtClean="0">
                <a:latin typeface="Lucida Bright" pitchFamily="18" charset="0"/>
              </a:rPr>
            </a:br>
            <a:r>
              <a:rPr lang="en-US" smtClean="0">
                <a:latin typeface="Lucida Bright" pitchFamily="18" charset="0"/>
              </a:rPr>
              <a:t>Massive open Online Courses</a:t>
            </a:r>
            <a:endParaRPr lang="en-US" dirty="0">
              <a:latin typeface="Lucida Br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4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152400" y="1658203"/>
            <a:ext cx="8534400" cy="49990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Top MOOC providers: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Coursera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Over 900 courses from 120+ partners to include: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Columbia/Princeton/Rice/Rutgers/Yale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Hebrew U. in Jerusalem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National Museums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University of Melbourne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Edx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Non-profit founded and managed by MIT and Harvard.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Almost 300 courses from 65 partners.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Udacity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In-house productions with a focus on Math and Computer Science.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latin typeface="Lucida Bright" pitchFamily="18" charset="0"/>
            </a:endParaRPr>
          </a:p>
        </p:txBody>
      </p:sp>
      <p:sp>
        <p:nvSpPr>
          <p:cNvPr id="4" name="Title 8"/>
          <p:cNvSpPr txBox="1">
            <a:spLocks/>
          </p:cNvSpPr>
          <p:nvPr/>
        </p:nvSpPr>
        <p:spPr>
          <a:xfrm>
            <a:off x="152400" y="304800"/>
            <a:ext cx="8686800" cy="1219200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300" dirty="0" smtClean="0">
                <a:latin typeface="Lucida Bright" pitchFamily="18" charset="0"/>
              </a:rPr>
              <a:t>MOOC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Massive open Online Courses</a:t>
            </a:r>
            <a:endParaRPr lang="en-US" dirty="0">
              <a:latin typeface="Lucida Brigh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002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When determining what to provide as the Video/Lecture component…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…know your competition and keep elements under 20 minutes.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What multimedia did the student just view?…that is your competition.</a:t>
            </a:r>
          </a:p>
          <a:p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Quality matters…Get a good microphone.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002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There are many options for multimedia production tools.  Here is a mix that I have found quite effective:</a:t>
            </a:r>
          </a:p>
          <a:p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  <a:p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1" y="3429000"/>
            <a:ext cx="3467100" cy="2981325"/>
          </a:xfrm>
          <a:prstGeom prst="rect">
            <a:avLst/>
          </a:prstGeom>
        </p:spPr>
      </p:pic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58808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1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There are a wide array of digital content delivery options: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Filmed lectures,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Customized tutorials,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Online games/applets,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Lectures of others,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Self-produced episodes.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Digital delivery is more like a personal tutorial than a class lecture.  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05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Consider submitting a great lesson to be digitized and illustrated via </a:t>
            </a:r>
            <a:r>
              <a:rPr lang="en-US" sz="3200" dirty="0" err="1" smtClean="0">
                <a:solidFill>
                  <a:srgbClr val="603B14"/>
                </a:solidFill>
                <a:latin typeface="Lucida Bright" pitchFamily="18" charset="0"/>
              </a:rPr>
              <a:t>TedEd</a:t>
            </a: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603B14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Consider video lessons from others such as </a:t>
            </a:r>
            <a:r>
              <a:rPr lang="en-US" sz="3200" dirty="0" err="1" smtClean="0">
                <a:solidFill>
                  <a:srgbClr val="603B14"/>
                </a:solidFill>
                <a:latin typeface="Lucida Bright" pitchFamily="18" charset="0"/>
              </a:rPr>
              <a:t>Thinkwell</a:t>
            </a: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, </a:t>
            </a:r>
            <a:r>
              <a:rPr lang="en-US" sz="3200" dirty="0" err="1" smtClean="0">
                <a:solidFill>
                  <a:srgbClr val="603B14"/>
                </a:solidFill>
                <a:latin typeface="Lucida Bright" pitchFamily="18" charset="0"/>
              </a:rPr>
              <a:t>Brightstorm</a:t>
            </a: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, Khan, or </a:t>
            </a:r>
            <a:r>
              <a:rPr lang="en-US" sz="3200" dirty="0" err="1" smtClean="0">
                <a:solidFill>
                  <a:srgbClr val="603B14"/>
                </a:solidFill>
                <a:latin typeface="Lucida Bright" pitchFamily="18" charset="0"/>
              </a:rPr>
              <a:t>Bozemanscience</a:t>
            </a: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603B14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Or work with team members to create your own series of digital deliverables.</a:t>
            </a:r>
            <a:endParaRPr lang="en-US" sz="3200" dirty="0">
              <a:solidFill>
                <a:srgbClr val="603B14"/>
              </a:solidFill>
              <a:latin typeface="Lucida Bright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2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8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Identifying or producing video notes or lectures is a first step.  The power of online course comes from the richness of other resources to which you can direct the students.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Online </a:t>
            </a:r>
            <a:r>
              <a:rPr lang="en-US" sz="2800" dirty="0" err="1" smtClean="0">
                <a:latin typeface="Lucida Bright" pitchFamily="18" charset="0"/>
              </a:rPr>
              <a:t>interactives</a:t>
            </a:r>
            <a:r>
              <a:rPr lang="en-US" sz="2800" dirty="0" smtClean="0">
                <a:latin typeface="Lucida Bright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Quizzes with choice explanation/analysis,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Digital flash cards,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Relevant games,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Tutorials.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19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1905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Spend significant thought and effort on what the class environment and the class work look like.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603B14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603B14"/>
                </a:solidFill>
                <a:latin typeface="Lucida Bright" pitchFamily="18" charset="0"/>
              </a:rPr>
              <a:t>Digital Portfolio development is an effective way to drive learning and encourages student planning and forethought.</a:t>
            </a:r>
            <a:endParaRPr lang="en-US" sz="3200" dirty="0">
              <a:solidFill>
                <a:srgbClr val="603B14"/>
              </a:solidFill>
              <a:latin typeface="Lucida Bright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A major area of need is impactful student activity: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Online doesn’t mean proven in-class techniques will be ineffective.  We will continue to find new and creative ways to continue to use the </a:t>
            </a:r>
            <a:r>
              <a:rPr lang="en-US" sz="2800" dirty="0" err="1" smtClean="0">
                <a:latin typeface="Lucida Bright" pitchFamily="18" charset="0"/>
                <a:hlinkClick r:id="rId2"/>
              </a:rPr>
              <a:t>Marzano</a:t>
            </a:r>
            <a:r>
              <a:rPr lang="en-US" sz="2800" dirty="0" smtClean="0">
                <a:latin typeface="Lucida Bright" pitchFamily="18" charset="0"/>
                <a:hlinkClick r:id="rId2"/>
              </a:rPr>
              <a:t> 41 key strategies</a:t>
            </a:r>
            <a:r>
              <a:rPr lang="en-US" sz="2800" dirty="0" smtClean="0">
                <a:latin typeface="Lucida Bright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Students will still engage and collaborate with each other.  They will now do this online.  Their learning curve for using this venue can be accelerated through your deliberate lesson production. </a:t>
            </a:r>
            <a:endParaRPr lang="en-US" sz="2800" dirty="0">
              <a:latin typeface="Lucida Bright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The FAQ (Frequently Asked Questions) section of your class can be a very effective teaching tool.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In the digital culture, FAQs are highly utilized to associate with individuals encountering common 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FAQs don’t have to be just from users.  You can embed higher-level questions and then follow with scaffolding.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9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46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23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Video Commentaries from involved parties:</a:t>
            </a:r>
          </a:p>
          <a:p>
            <a:pPr marL="0" indent="0">
              <a:buNone/>
            </a:pPr>
            <a:endParaRPr lang="en-US" sz="2800" dirty="0"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2" action="ppaction://hlinkfile"/>
              </a:rPr>
              <a:t>Middle School Principal and Online Doctorate Student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3" action="ppaction://hlinkfile"/>
              </a:rPr>
              <a:t>High School Flipped Student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4" action="ppaction://hlinkfile"/>
              </a:rPr>
              <a:t>High School Flipped AP Calculus Teacher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5" action="ppaction://hlinkfile"/>
              </a:rPr>
              <a:t>Middle School </a:t>
            </a:r>
            <a:r>
              <a:rPr lang="en-US" sz="2800" dirty="0" err="1" smtClean="0">
                <a:solidFill>
                  <a:schemeClr val="tx1"/>
                </a:solidFill>
                <a:latin typeface="Lucida Bright" pitchFamily="18" charset="0"/>
                <a:hlinkClick r:id="rId5" action="ppaction://hlinkfile"/>
              </a:rPr>
              <a:t>Cybrarian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6" action="ppaction://hlinkfile"/>
              </a:rPr>
              <a:t>High School Online Course Student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7" action="ppaction://hlinkfile"/>
              </a:rPr>
              <a:t>Middle School Online Course Student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hlinkClick r:id="rId8" action="ppaction://hlinkfile"/>
              </a:rPr>
              <a:t>High School AP Calculus Teacher Online</a:t>
            </a:r>
            <a:endParaRPr lang="en-US" sz="2800" dirty="0" smtClean="0">
              <a:solidFill>
                <a:schemeClr val="tx1"/>
              </a:solidFill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57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04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Technology Options (Websites):</a:t>
            </a:r>
          </a:p>
          <a:p>
            <a:pPr marL="0" indent="0">
              <a:buNone/>
            </a:pPr>
            <a:r>
              <a:rPr lang="en-US" sz="2800" dirty="0" err="1" smtClean="0">
                <a:latin typeface="Lucida Bright" pitchFamily="18" charset="0"/>
                <a:hlinkClick r:id="rId2"/>
              </a:rPr>
              <a:t>EduCanon</a:t>
            </a:r>
            <a:endParaRPr lang="en-US" sz="2800" dirty="0" smtClean="0">
              <a:latin typeface="Lucida Bright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Lucida Bright" pitchFamily="18" charset="0"/>
                <a:hlinkClick r:id="rId3"/>
              </a:rPr>
              <a:t>EdPuzzle</a:t>
            </a:r>
            <a:endParaRPr lang="en-US" sz="2800" dirty="0" smtClean="0">
              <a:latin typeface="Lucida Bright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Lucida Bright" pitchFamily="18" charset="0"/>
                <a:hlinkClick r:id="rId4"/>
              </a:rPr>
              <a:t>WebAssign</a:t>
            </a:r>
            <a:endParaRPr lang="en-US" sz="2800" dirty="0" smtClean="0">
              <a:latin typeface="Lucida Bright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  <a:hlinkClick r:id="rId5"/>
              </a:rPr>
              <a:t>Educators Technology</a:t>
            </a:r>
            <a:endParaRPr lang="en-US" sz="2800" dirty="0" smtClean="0">
              <a:latin typeface="Lucida Bright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  <a:hlinkClick r:id="rId6"/>
              </a:rPr>
              <a:t>Google for Education</a:t>
            </a:r>
            <a:endParaRPr lang="en-US" sz="2800" dirty="0" smtClean="0">
              <a:latin typeface="Lucida Bright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Lucida Bright" pitchFamily="18" charset="0"/>
                <a:hlinkClick r:id="rId7"/>
              </a:rPr>
              <a:t>Zaption</a:t>
            </a: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5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r>
              <a:rPr lang="en-US" sz="3500" b="1" dirty="0" smtClean="0">
                <a:latin typeface="Lucida Bright" pitchFamily="18" charset="0"/>
              </a:rPr>
              <a:t>      </a:t>
            </a:r>
            <a:r>
              <a:rPr lang="en-US" sz="3000" b="1" dirty="0" smtClean="0">
                <a:latin typeface="Lucida Bright" pitchFamily="18" charset="0"/>
              </a:rPr>
              <a:t>A Roadmap to an Online Course Offering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Clearly Define the Purpose of the Offering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Identify/Pursue the Approvals Needed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Determine School Platform/Training Impacts for Students, Teachers, and Parents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Identify Personnel/Departments which need to be involved in decisions/evaluations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Build Course Operations Guidelines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Digitize Curriculum</a:t>
            </a:r>
            <a:endParaRPr lang="en-US" dirty="0"/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88" y="0"/>
            <a:ext cx="9175888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34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26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Lucida Bright" pitchFamily="18" charset="0"/>
              </a:rPr>
              <a:t>TCEA 2014 Flipped Analysis:</a:t>
            </a:r>
          </a:p>
          <a:p>
            <a:endParaRPr lang="en-US" sz="4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Lucida Bright" pitchFamily="18" charset="0"/>
              </a:rPr>
              <a:t>FAD</a:t>
            </a:r>
          </a:p>
          <a:p>
            <a:pPr algn="ctr"/>
            <a:endParaRPr lang="en-US" sz="4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Lucida Bright" pitchFamily="18" charset="0"/>
              </a:rPr>
              <a:t>FICTION</a:t>
            </a:r>
          </a:p>
          <a:p>
            <a:pPr algn="ctr"/>
            <a:endParaRPr lang="en-US" sz="4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Lucida Bright" pitchFamily="18" charset="0"/>
              </a:rPr>
              <a:t>FUTURE  </a:t>
            </a:r>
            <a:endParaRPr lang="en-US" sz="44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457200" y="342899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048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098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Lucida Bright" pitchFamily="18" charset="0"/>
              </a:rPr>
              <a:t>What questions regarding the move from flipped to online classroom have we not addressed sufficiently to prepare you to begin your journey?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0"/>
            <a:ext cx="9182100" cy="14067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0" y="6019800"/>
            <a:ext cx="8686800" cy="838200"/>
          </a:xfrm>
        </p:spPr>
        <p:txBody>
          <a:bodyPr/>
          <a:lstStyle/>
          <a:p>
            <a:r>
              <a:rPr lang="en-US" dirty="0" smtClean="0"/>
              <a:t>Session Number 150387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686800" cy="317023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4000" b="1" dirty="0" smtClean="0"/>
              <a:t>Session Evaluation</a:t>
            </a:r>
            <a:r>
              <a:rPr lang="en-US" sz="4000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sz="4000" dirty="0" smtClean="0"/>
              <a:t>Please provide feedback through the convention mobile app or online survey at:</a:t>
            </a:r>
            <a:r>
              <a:rPr lang="en-US" sz="4000" dirty="0" smtClean="0">
                <a:hlinkClick r:id="rId2"/>
              </a:rPr>
              <a:t> </a:t>
            </a:r>
            <a:r>
              <a:rPr lang="en-US" sz="4000" u="sng" dirty="0" smtClean="0">
                <a:hlinkClick r:id="rId3"/>
              </a:rPr>
              <a:t>www.tcea.org/surveys</a:t>
            </a:r>
            <a:r>
              <a:rPr lang="en-US" sz="4000" u="sng" dirty="0" smtClean="0">
                <a:hlinkClick r:id="rId2"/>
              </a:rPr>
              <a:t>. </a:t>
            </a:r>
            <a:endParaRPr lang="en-US" sz="4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53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Here are a few current teaching challenges that we addressed last year with flipped classrooms which we will also address with online courses...</a:t>
            </a:r>
            <a:endParaRPr lang="en-US" sz="28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610667">
            <a:off x="449194" y="2504282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Differentiated Instruction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69196">
            <a:off x="4661043" y="2293806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Homework at home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206704">
            <a:off x="588659" y="3762800"/>
            <a:ext cx="1904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Best Lecture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3276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Tutoring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016137">
            <a:off x="4795792" y="4260994"/>
            <a:ext cx="3708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Missed Classes---</a:t>
            </a:r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Illness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Extracurriculars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Student Programming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Homebound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45816">
            <a:off x="643610" y="5305184"/>
            <a:ext cx="3498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Curriculum Load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417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What do we stand to gain with quality online secondary-level courses…?</a:t>
            </a:r>
          </a:p>
        </p:txBody>
      </p:sp>
      <p:sp>
        <p:nvSpPr>
          <p:cNvPr id="5" name="TextBox 4"/>
          <p:cNvSpPr txBox="1"/>
          <p:nvPr/>
        </p:nvSpPr>
        <p:spPr>
          <a:xfrm rot="21206704">
            <a:off x="353480" y="1591701"/>
            <a:ext cx="3917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Class-time flexibility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400537">
            <a:off x="3330294" y="2511464"/>
            <a:ext cx="263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Geographic flexibility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016137">
            <a:off x="4751632" y="4751599"/>
            <a:ext cx="4062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Student Engagement in Digital Culture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45816">
            <a:off x="262247" y="5086774"/>
            <a:ext cx="3783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Student-centered pacing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61403">
            <a:off x="1032015" y="3789308"/>
            <a:ext cx="5471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Small/Specialized Course Supportability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774756">
            <a:off x="6188716" y="1344385"/>
            <a:ext cx="24649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College Readiness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Lucida Bright" pitchFamily="18" charset="0"/>
              </a:rPr>
              <a:t>Overview of the Day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2014 TCEA Flipped Analysis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What is the draw of Flipped/Online courses?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Lucida Bright" pitchFamily="18" charset="0"/>
              </a:rPr>
              <a:t>Online Course Design Aspects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Lucida Bright" pitchFamily="18" charset="0"/>
              </a:rPr>
              <a:t>Elements of Course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MOOCs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Lesson Videos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Student Engagements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Personal Testimonies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Technology Options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Launch Hurdles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7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3600" dirty="0" smtClean="0">
                <a:latin typeface="Lucida Bright" pitchFamily="18" charset="0"/>
              </a:rPr>
              <a:t>Elements of the Course</a:t>
            </a:r>
          </a:p>
          <a:p>
            <a:pPr lvl="1">
              <a:buFont typeface="Wingdings" charset="2"/>
              <a:buChar char="Ø"/>
            </a:pPr>
            <a:r>
              <a:rPr lang="en-US" sz="3200" dirty="0" smtClean="0">
                <a:latin typeface="Lucida Bright" pitchFamily="18" charset="0"/>
              </a:rPr>
              <a:t>Host – Basic</a:t>
            </a:r>
          </a:p>
          <a:p>
            <a:pPr lvl="2">
              <a:buFont typeface="Wingdings" charset="2"/>
              <a:buChar char="Ø"/>
            </a:pPr>
            <a:r>
              <a:rPr lang="en-US" sz="2900" dirty="0" smtClean="0">
                <a:latin typeface="Lucida Bright" pitchFamily="18" charset="0"/>
              </a:rPr>
              <a:t>School Website</a:t>
            </a:r>
          </a:p>
          <a:p>
            <a:pPr lvl="2">
              <a:buFont typeface="Wingdings" charset="2"/>
              <a:buChar char="Ø"/>
            </a:pPr>
            <a:r>
              <a:rPr lang="en-US" sz="2900" dirty="0" err="1" smtClean="0">
                <a:latin typeface="Lucida Bright" pitchFamily="18" charset="0"/>
              </a:rPr>
              <a:t>Wix</a:t>
            </a:r>
            <a:endParaRPr lang="en-US" sz="2900" dirty="0" smtClean="0">
              <a:latin typeface="Lucida Bright" pitchFamily="18" charset="0"/>
            </a:endParaRPr>
          </a:p>
          <a:p>
            <a:pPr lvl="2">
              <a:buFont typeface="Wingdings" charset="2"/>
              <a:buChar char="Ø"/>
            </a:pPr>
            <a:r>
              <a:rPr lang="en-US" sz="2900" dirty="0" err="1" smtClean="0">
                <a:latin typeface="Lucida Bright" pitchFamily="18" charset="0"/>
              </a:rPr>
              <a:t>Weebly</a:t>
            </a:r>
            <a:endParaRPr lang="en-US" sz="2900" dirty="0" smtClean="0">
              <a:latin typeface="Lucida Bright" pitchFamily="18" charset="0"/>
            </a:endParaRPr>
          </a:p>
          <a:p>
            <a:pPr lvl="2">
              <a:buFont typeface="Wingdings" charset="2"/>
              <a:buChar char="Ø"/>
            </a:pPr>
            <a:r>
              <a:rPr lang="en-US" sz="2900" dirty="0" err="1" smtClean="0">
                <a:latin typeface="Lucida Bright" pitchFamily="18" charset="0"/>
              </a:rPr>
              <a:t>GoogleSites</a:t>
            </a:r>
            <a:endParaRPr lang="en-US" sz="2900" dirty="0" smtClean="0">
              <a:latin typeface="Lucida Bright" pitchFamily="18" charset="0"/>
            </a:endParaRPr>
          </a:p>
          <a:p>
            <a:pPr lvl="1">
              <a:buFont typeface="Wingdings" charset="2"/>
              <a:buChar char="Ø"/>
            </a:pPr>
            <a:r>
              <a:rPr lang="en-US" sz="3200" dirty="0" smtClean="0">
                <a:latin typeface="Lucida Bright" pitchFamily="18" charset="0"/>
              </a:rPr>
              <a:t>Host – Advanced</a:t>
            </a:r>
          </a:p>
          <a:p>
            <a:pPr lvl="2">
              <a:buFont typeface="Wingdings" charset="2"/>
              <a:buChar char="Ø"/>
            </a:pPr>
            <a:r>
              <a:rPr lang="en-US" sz="2600" dirty="0" smtClean="0">
                <a:latin typeface="Lucida Bright" pitchFamily="18" charset="0"/>
              </a:rPr>
              <a:t>School Network (Cloud)</a:t>
            </a:r>
          </a:p>
          <a:p>
            <a:pPr lvl="2">
              <a:buFont typeface="Wingdings" charset="2"/>
              <a:buChar char="Ø"/>
            </a:pPr>
            <a:r>
              <a:rPr lang="en-US" sz="2600" dirty="0" smtClean="0">
                <a:latin typeface="Lucida Bright" pitchFamily="18" charset="0"/>
              </a:rPr>
              <a:t>Blackboard’s </a:t>
            </a:r>
            <a:r>
              <a:rPr lang="en-US" sz="2600" dirty="0" err="1" smtClean="0">
                <a:latin typeface="Lucida Bright" pitchFamily="18" charset="0"/>
              </a:rPr>
              <a:t>CourseSites</a:t>
            </a:r>
            <a:endParaRPr lang="en-US" sz="2600" dirty="0" smtClean="0">
              <a:latin typeface="Lucida Bright" pitchFamily="18" charset="0"/>
            </a:endParaRPr>
          </a:p>
          <a:p>
            <a:pPr lvl="2">
              <a:buFont typeface="Wingdings" charset="2"/>
              <a:buChar char="Ø"/>
            </a:pPr>
            <a:r>
              <a:rPr lang="en-US" sz="2600" dirty="0" err="1" smtClean="0">
                <a:latin typeface="Lucida Bright" pitchFamily="18" charset="0"/>
              </a:rPr>
              <a:t>ItunesU</a:t>
            </a:r>
            <a:endParaRPr lang="en-US" sz="2600" dirty="0" smtClean="0">
              <a:latin typeface="Lucida Bright" pitchFamily="18" charset="0"/>
            </a:endParaRPr>
          </a:p>
          <a:p>
            <a:pPr lvl="2">
              <a:buFont typeface="Wingdings" charset="2"/>
              <a:buChar char="Ø"/>
            </a:pPr>
            <a:r>
              <a:rPr lang="en-US" sz="2600" dirty="0" err="1" smtClean="0">
                <a:latin typeface="Lucida Bright" pitchFamily="18" charset="0"/>
              </a:rPr>
              <a:t>GoogleClassroom</a:t>
            </a:r>
            <a:endParaRPr lang="en-US" sz="2600" dirty="0" smtClean="0">
              <a:latin typeface="Lucida Bright" pitchFamily="18" charset="0"/>
            </a:endParaRPr>
          </a:p>
          <a:p>
            <a:pPr lvl="2">
              <a:buFont typeface="Wingdings" charset="2"/>
              <a:buChar char="Ø"/>
            </a:pPr>
            <a:r>
              <a:rPr lang="en-US" sz="2600" dirty="0" smtClean="0">
                <a:latin typeface="Lucida Bright" pitchFamily="18" charset="0"/>
              </a:rPr>
              <a:t>Canvas</a:t>
            </a:r>
          </a:p>
          <a:p>
            <a:pPr lvl="2">
              <a:buFont typeface="Wingdings" charset="2"/>
              <a:buChar char="Ø"/>
            </a:pPr>
            <a:r>
              <a:rPr lang="en-US" sz="2600" dirty="0" smtClean="0">
                <a:latin typeface="Lucida Bright" pitchFamily="18" charset="0"/>
              </a:rPr>
              <a:t>Moodle</a:t>
            </a:r>
          </a:p>
          <a:p>
            <a:pPr lvl="1">
              <a:buFont typeface="Wingdings" charset="2"/>
              <a:buChar char="Ø"/>
            </a:pPr>
            <a:r>
              <a:rPr lang="en-US" sz="3200" dirty="0" smtClean="0">
                <a:latin typeface="Lucida Bright" pitchFamily="18" charset="0"/>
              </a:rPr>
              <a:t>Access Level/Security</a:t>
            </a:r>
          </a:p>
          <a:p>
            <a:pPr lvl="1">
              <a:buFont typeface="Wingdings" charset="2"/>
              <a:buChar char="Ø"/>
            </a:pPr>
            <a:r>
              <a:rPr lang="en-US" sz="3200" dirty="0" smtClean="0">
                <a:latin typeface="Lucida Bright" pitchFamily="18" charset="0"/>
              </a:rPr>
              <a:t>Digital Capacities</a:t>
            </a:r>
          </a:p>
          <a:p>
            <a:pPr lvl="1">
              <a:buFont typeface="Wingdings" charset="2"/>
              <a:buChar char="Ø"/>
            </a:pPr>
            <a:r>
              <a:rPr lang="en-US" sz="3200" dirty="0" smtClean="0">
                <a:latin typeface="Lucida Bright" pitchFamily="18" charset="0"/>
              </a:rPr>
              <a:t>Student Accessibility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1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Elements of the Course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Host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Content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Syllabus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Video Instruction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Documents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Support Tools and Links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Contact/Interface Venues</a:t>
            </a:r>
          </a:p>
          <a:p>
            <a:pPr lvl="3">
              <a:buFont typeface="Wingdings" charset="2"/>
              <a:buChar char="Ø"/>
            </a:pPr>
            <a:r>
              <a:rPr lang="en-US" sz="1600" dirty="0" smtClean="0">
                <a:latin typeface="Lucida Bright" pitchFamily="18" charset="0"/>
              </a:rPr>
              <a:t>Email   Blog  Discussion Board   Twitter</a:t>
            </a:r>
          </a:p>
          <a:p>
            <a:pPr lvl="3">
              <a:buFont typeface="Wingdings" charset="2"/>
              <a:buChar char="Ø"/>
            </a:pPr>
            <a:r>
              <a:rPr lang="en-US" sz="1600" dirty="0" smtClean="0">
                <a:latin typeface="Lucida Bright" pitchFamily="18" charset="0"/>
              </a:rPr>
              <a:t>Instant Messaging   Phone     Skype</a:t>
            </a:r>
          </a:p>
          <a:p>
            <a:pPr lvl="3">
              <a:buFont typeface="Wingdings" charset="2"/>
              <a:buChar char="Ø"/>
            </a:pPr>
            <a:endParaRPr lang="en-US" sz="1600" dirty="0" smtClean="0">
              <a:latin typeface="Lucida Bright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8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686800" cy="47243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Elements of the Course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Host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Content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Advanced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Student product submissions</a:t>
            </a:r>
          </a:p>
          <a:p>
            <a:pPr lvl="2">
              <a:buFont typeface="Wingdings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Interactives</a:t>
            </a:r>
            <a:r>
              <a:rPr lang="en-US" dirty="0" smtClean="0">
                <a:latin typeface="Lucida Bright" pitchFamily="18" charset="0"/>
              </a:rPr>
              <a:t> for lessons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Assessment/Grading/Feedback Tools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Lucida Bright" pitchFamily="18" charset="0"/>
              </a:rPr>
              <a:t>Monitoring and Intervention of Students</a:t>
            </a:r>
          </a:p>
          <a:p>
            <a:pPr lvl="2">
              <a:buFont typeface="Wingdings" charset="2"/>
              <a:buChar char="Ø"/>
            </a:pPr>
            <a:r>
              <a:rPr lang="en-US" sz="2400" dirty="0" smtClean="0">
                <a:latin typeface="Lucida Bright" pitchFamily="18" charset="0"/>
              </a:rPr>
              <a:t>Assessment Security/Validation</a:t>
            </a:r>
          </a:p>
          <a:p>
            <a:pPr marL="0" indent="0"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" name="Picture 2" descr="from flipped to on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16310</TotalTime>
  <Words>1124</Words>
  <Application>Microsoft Office PowerPoint</Application>
  <PresentationFormat>On-screen Show (4:3)</PresentationFormat>
  <Paragraphs>261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Franklin Gothic Book</vt:lpstr>
      <vt:lpstr>Franklin Gothic Medium</vt:lpstr>
      <vt:lpstr>Lucida Bright</vt:lpstr>
      <vt:lpstr>Lucida Handwriting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MOOC Massive open Online Courses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Session Number 150387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 Brooks</cp:lastModifiedBy>
  <cp:revision>356</cp:revision>
  <dcterms:created xsi:type="dcterms:W3CDTF">2012-06-27T19:39:51Z</dcterms:created>
  <dcterms:modified xsi:type="dcterms:W3CDTF">2015-02-04T04:54:28Z</dcterms:modified>
</cp:coreProperties>
</file>